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4"/>
  </p:sldMasterIdLst>
  <p:notesMasterIdLst>
    <p:notesMasterId r:id="rId77"/>
  </p:notesMasterIdLst>
  <p:handoutMasterIdLst>
    <p:handoutMasterId r:id="rId78"/>
  </p:handoutMasterIdLst>
  <p:sldIdLst>
    <p:sldId id="256" r:id="rId5"/>
    <p:sldId id="442" r:id="rId6"/>
    <p:sldId id="404" r:id="rId7"/>
    <p:sldId id="434" r:id="rId8"/>
    <p:sldId id="436" r:id="rId9"/>
    <p:sldId id="406" r:id="rId10"/>
    <p:sldId id="407" r:id="rId11"/>
    <p:sldId id="408" r:id="rId12"/>
    <p:sldId id="437" r:id="rId13"/>
    <p:sldId id="410" r:id="rId14"/>
    <p:sldId id="411" r:id="rId15"/>
    <p:sldId id="438" r:id="rId16"/>
    <p:sldId id="257" r:id="rId17"/>
    <p:sldId id="362" r:id="rId18"/>
    <p:sldId id="274" r:id="rId19"/>
    <p:sldId id="275" r:id="rId20"/>
    <p:sldId id="363" r:id="rId21"/>
    <p:sldId id="380" r:id="rId22"/>
    <p:sldId id="381" r:id="rId23"/>
    <p:sldId id="382" r:id="rId24"/>
    <p:sldId id="415" r:id="rId25"/>
    <p:sldId id="366" r:id="rId26"/>
    <p:sldId id="390" r:id="rId27"/>
    <p:sldId id="414" r:id="rId28"/>
    <p:sldId id="364" r:id="rId29"/>
    <p:sldId id="365" r:id="rId30"/>
    <p:sldId id="367" r:id="rId31"/>
    <p:sldId id="441" r:id="rId32"/>
    <p:sldId id="262" r:id="rId33"/>
    <p:sldId id="368" r:id="rId34"/>
    <p:sldId id="369" r:id="rId35"/>
    <p:sldId id="370" r:id="rId36"/>
    <p:sldId id="405" r:id="rId37"/>
    <p:sldId id="371" r:id="rId38"/>
    <p:sldId id="312" r:id="rId39"/>
    <p:sldId id="372" r:id="rId40"/>
    <p:sldId id="373" r:id="rId41"/>
    <p:sldId id="374" r:id="rId42"/>
    <p:sldId id="297" r:id="rId43"/>
    <p:sldId id="375" r:id="rId44"/>
    <p:sldId id="376" r:id="rId45"/>
    <p:sldId id="439" r:id="rId46"/>
    <p:sldId id="377" r:id="rId47"/>
    <p:sldId id="291" r:id="rId48"/>
    <p:sldId id="266" r:id="rId49"/>
    <p:sldId id="267" r:id="rId50"/>
    <p:sldId id="400" r:id="rId51"/>
    <p:sldId id="393" r:id="rId52"/>
    <p:sldId id="258" r:id="rId53"/>
    <p:sldId id="259" r:id="rId54"/>
    <p:sldId id="260" r:id="rId55"/>
    <p:sldId id="394" r:id="rId56"/>
    <p:sldId id="440" r:id="rId57"/>
    <p:sldId id="391" r:id="rId58"/>
    <p:sldId id="417" r:id="rId59"/>
    <p:sldId id="418" r:id="rId60"/>
    <p:sldId id="395" r:id="rId61"/>
    <p:sldId id="396" r:id="rId62"/>
    <p:sldId id="397" r:id="rId63"/>
    <p:sldId id="268" r:id="rId64"/>
    <p:sldId id="269" r:id="rId65"/>
    <p:sldId id="270" r:id="rId66"/>
    <p:sldId id="271" r:id="rId67"/>
    <p:sldId id="419" r:id="rId68"/>
    <p:sldId id="420" r:id="rId69"/>
    <p:sldId id="273" r:id="rId70"/>
    <p:sldId id="398" r:id="rId71"/>
    <p:sldId id="276" r:id="rId72"/>
    <p:sldId id="277" r:id="rId73"/>
    <p:sldId id="433" r:id="rId74"/>
    <p:sldId id="431" r:id="rId75"/>
    <p:sldId id="43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67" autoAdjust="0"/>
    <p:restoredTop sz="76918"/>
  </p:normalViewPr>
  <p:slideViewPr>
    <p:cSldViewPr snapToGrid="0">
      <p:cViewPr varScale="1">
        <p:scale>
          <a:sx n="92" d="100"/>
          <a:sy n="92" d="100"/>
        </p:scale>
        <p:origin x="944" y="200"/>
      </p:cViewPr>
      <p:guideLst/>
    </p:cSldViewPr>
  </p:slideViewPr>
  <p:notesTextViewPr>
    <p:cViewPr>
      <p:scale>
        <a:sx n="1" d="1"/>
        <a:sy n="1" d="1"/>
      </p:scale>
      <p:origin x="0" y="0"/>
    </p:cViewPr>
  </p:notesTextViewPr>
  <p:notesViewPr>
    <p:cSldViewPr snapToGrid="0" showGuides="1">
      <p:cViewPr varScale="1">
        <p:scale>
          <a:sx n="121" d="100"/>
          <a:sy n="121" d="100"/>
        </p:scale>
        <p:origin x="386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82DB39-ED1F-CBD4-1914-73F6C89860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E9FC1FC-5E30-4ADB-1A01-55116BF599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A0328F-C6EC-714F-9F1F-5513F701C644}" type="datetimeFigureOut">
              <a:rPr lang="en-AU" smtClean="0"/>
              <a:t>1/8/2025</a:t>
            </a:fld>
            <a:endParaRPr lang="en-AU"/>
          </a:p>
        </p:txBody>
      </p:sp>
      <p:sp>
        <p:nvSpPr>
          <p:cNvPr id="4" name="Footer Placeholder 3">
            <a:extLst>
              <a:ext uri="{FF2B5EF4-FFF2-40B4-BE49-F238E27FC236}">
                <a16:creationId xmlns:a16="http://schemas.microsoft.com/office/drawing/2014/main" id="{B97E6B83-1A6A-4141-F175-F14EEDD753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7365F6D-AF79-23F0-1CB4-D6641006C5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F0DA86-B288-D245-8841-A989FCE552AB}" type="slidenum">
              <a:rPr lang="en-AU" smtClean="0"/>
              <a:t>‹#›</a:t>
            </a:fld>
            <a:endParaRPr lang="en-AU"/>
          </a:p>
        </p:txBody>
      </p:sp>
    </p:spTree>
    <p:extLst>
      <p:ext uri="{BB962C8B-B14F-4D97-AF65-F5344CB8AC3E}">
        <p14:creationId xmlns:p14="http://schemas.microsoft.com/office/powerpoint/2010/main" val="4407415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348E1-09D0-9A4B-A7AF-E194110BC21F}" type="datetimeFigureOut">
              <a:rPr lang="en-AU" smtClean="0"/>
              <a:t>1/8/2025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67EBE-A343-C04B-AAD2-0419BBD7E7C8}" type="slidenum">
              <a:rPr lang="en-AU" smtClean="0"/>
              <a:t>‹#›</a:t>
            </a:fld>
            <a:endParaRPr lang="en-AU"/>
          </a:p>
        </p:txBody>
      </p:sp>
    </p:spTree>
    <p:extLst>
      <p:ext uri="{BB962C8B-B14F-4D97-AF65-F5344CB8AC3E}">
        <p14:creationId xmlns:p14="http://schemas.microsoft.com/office/powerpoint/2010/main" val="441411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C55F5-B18A-1D61-E113-84BF5FBC9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2253A-3B50-9C90-15C6-9EFE0EA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89FC9-6B49-66AA-F9AB-94AF1852E845}"/>
              </a:ext>
            </a:extLst>
          </p:cNvPr>
          <p:cNvSpPr>
            <a:spLocks noGrp="1"/>
          </p:cNvSpPr>
          <p:nvPr>
            <p:ph type="body" idx="1"/>
          </p:nvPr>
        </p:nvSpPr>
        <p:spPr/>
        <p:txBody>
          <a:bodyPr/>
          <a:lstStyle/>
          <a:p>
            <a:pPr algn="l"/>
            <a:r>
              <a:rPr lang="en-AU" b="1" i="0" dirty="0">
                <a:effectLst/>
                <a:latin typeface="Arial" panose="020B0604020202020204" pitchFamily="34" charset="0"/>
              </a:rPr>
              <a:t>If you’re like most students, you feel </a:t>
            </a:r>
            <a:r>
              <a:rPr lang="en-AU" b="1" i="1" dirty="0">
                <a:effectLst/>
                <a:latin typeface="Arial" panose="020B0604020202020204" pitchFamily="34" charset="0"/>
              </a:rPr>
              <a:t>so</a:t>
            </a:r>
            <a:r>
              <a:rPr lang="en-AU" b="1" i="0" dirty="0">
                <a:effectLst/>
                <a:latin typeface="Arial" panose="020B0604020202020204" pitchFamily="34" charset="0"/>
              </a:rPr>
              <a:t> much pressure trying to instantly understand R, while staring up at the steep and dreaded learning curve to do so.</a:t>
            </a:r>
          </a:p>
          <a:p>
            <a:pPr algn="l"/>
            <a:r>
              <a:rPr lang="en-AU" b="0" i="0" dirty="0">
                <a:effectLst/>
                <a:latin typeface="Arial" panose="020B0604020202020204" pitchFamily="34" charset="0"/>
              </a:rPr>
              <a:t>I </a:t>
            </a:r>
            <a:r>
              <a:rPr lang="en-AU" b="0" i="1" dirty="0">
                <a:effectLst/>
                <a:latin typeface="Arial" panose="020B0604020202020204" pitchFamily="34" charset="0"/>
              </a:rPr>
              <a:t>totally</a:t>
            </a:r>
            <a:r>
              <a:rPr lang="en-AU" b="0" i="0" dirty="0">
                <a:effectLst/>
                <a:latin typeface="Arial" panose="020B0604020202020204" pitchFamily="34" charset="0"/>
              </a:rPr>
              <a:t> get it. And I can help.</a:t>
            </a:r>
          </a:p>
          <a:p>
            <a:pPr algn="l"/>
            <a:r>
              <a:rPr lang="en-AU" b="0" i="0" dirty="0">
                <a:effectLst/>
                <a:latin typeface="Arial" panose="020B0604020202020204" pitchFamily="34" charset="0"/>
              </a:rPr>
              <a:t>After struggling with it myself, I actually came to love R.</a:t>
            </a:r>
          </a:p>
          <a:p>
            <a:pPr algn="l"/>
            <a:r>
              <a:rPr lang="en-AU" b="0" i="0" dirty="0">
                <a:effectLst/>
                <a:latin typeface="Arial" panose="020B0604020202020204" pitchFamily="34" charset="0"/>
              </a:rPr>
              <a:t>Yep, I did.</a:t>
            </a:r>
          </a:p>
          <a:p>
            <a:pPr algn="l"/>
            <a:r>
              <a:rPr lang="en-AU" b="0" i="0" dirty="0">
                <a:effectLst/>
                <a:latin typeface="Arial" panose="020B0604020202020204" pitchFamily="34" charset="0"/>
              </a:rPr>
              <a:t>See, R translates numbers into meaning, and allows you to handle your </a:t>
            </a:r>
            <a:r>
              <a:rPr lang="en-AU" b="0" i="1" dirty="0">
                <a:effectLst/>
                <a:latin typeface="Arial" panose="020B0604020202020204" pitchFamily="34" charset="0"/>
              </a:rPr>
              <a:t>own</a:t>
            </a:r>
            <a:r>
              <a:rPr lang="en-AU" b="0" i="0" dirty="0">
                <a:effectLst/>
                <a:latin typeface="Arial" panose="020B0604020202020204" pitchFamily="34" charset="0"/>
              </a:rPr>
              <a:t> data.</a:t>
            </a:r>
          </a:p>
          <a:p>
            <a:endParaRPr lang="en-AU" dirty="0"/>
          </a:p>
        </p:txBody>
      </p:sp>
      <p:sp>
        <p:nvSpPr>
          <p:cNvPr id="4" name="Slide Number Placeholder 3">
            <a:extLst>
              <a:ext uri="{FF2B5EF4-FFF2-40B4-BE49-F238E27FC236}">
                <a16:creationId xmlns:a16="http://schemas.microsoft.com/office/drawing/2014/main" id="{9099DC10-4A90-E31B-14B4-18759D26A7E3}"/>
              </a:ext>
            </a:extLst>
          </p:cNvPr>
          <p:cNvSpPr>
            <a:spLocks noGrp="1"/>
          </p:cNvSpPr>
          <p:nvPr>
            <p:ph type="sldNum" sz="quarter" idx="5"/>
          </p:nvPr>
        </p:nvSpPr>
        <p:spPr/>
        <p:txBody>
          <a:bodyPr/>
          <a:lstStyle/>
          <a:p>
            <a:fld id="{61867EBE-A343-C04B-AAD2-0419BBD7E7C8}" type="slidenum">
              <a:rPr lang="en-AU" smtClean="0"/>
              <a:t>2</a:t>
            </a:fld>
            <a:endParaRPr lang="en-AU"/>
          </a:p>
        </p:txBody>
      </p:sp>
    </p:spTree>
    <p:extLst>
      <p:ext uri="{BB962C8B-B14F-4D97-AF65-F5344CB8AC3E}">
        <p14:creationId xmlns:p14="http://schemas.microsoft.com/office/powerpoint/2010/main" val="486770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8B42CF-0D59-A394-E572-EE2C6FF8F3EE}"/>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4A267BBD-E454-66D3-EE94-15970B07AB6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AAC52DC6-3F79-8648-3C18-3DADA3AE3FF1}"/>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3736452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16</a:t>
            </a:fld>
            <a:endParaRPr lang="en-US"/>
          </a:p>
        </p:txBody>
      </p:sp>
    </p:spTree>
    <p:extLst>
      <p:ext uri="{BB962C8B-B14F-4D97-AF65-F5344CB8AC3E}">
        <p14:creationId xmlns:p14="http://schemas.microsoft.com/office/powerpoint/2010/main" val="577090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7975C97-A9F0-3E18-4D60-F62CD94BAA6C}"/>
            </a:ext>
          </a:extLst>
        </p:cNvPr>
        <p:cNvGrpSpPr/>
        <p:nvPr/>
      </p:nvGrpSpPr>
      <p:grpSpPr>
        <a:xfrm>
          <a:off x="0" y="0"/>
          <a:ext cx="0" cy="0"/>
          <a:chOff x="0" y="0"/>
          <a:chExt cx="0" cy="0"/>
        </a:xfrm>
      </p:grpSpPr>
      <p:sp>
        <p:nvSpPr>
          <p:cNvPr id="41986" name="Rectangle 1">
            <a:extLst>
              <a:ext uri="{FF2B5EF4-FFF2-40B4-BE49-F238E27FC236}">
                <a16:creationId xmlns:a16="http://schemas.microsoft.com/office/drawing/2014/main" id="{8A6D94F3-57EB-F208-7424-C1BE863B1FE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Rectangle 2">
            <a:extLst>
              <a:ext uri="{FF2B5EF4-FFF2-40B4-BE49-F238E27FC236}">
                <a16:creationId xmlns:a16="http://schemas.microsoft.com/office/drawing/2014/main" id="{0A0E063E-236E-A6C1-76E8-84B03F54ED53}"/>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234345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001D35"/>
                </a:solidFill>
                <a:effectLst/>
                <a:latin typeface="Google Sans"/>
              </a:rPr>
              <a:t>function is a self-contained block of code designed to perform a specific task</a:t>
            </a:r>
          </a:p>
          <a:p>
            <a:pPr algn="l" fontAlgn="ctr">
              <a:spcAft>
                <a:spcPts val="1500"/>
              </a:spcAft>
            </a:pPr>
            <a:r>
              <a:rPr lang="en-AU" b="0" i="0" dirty="0">
                <a:solidFill>
                  <a:srgbClr val="001D35"/>
                </a:solidFill>
                <a:effectLst/>
                <a:latin typeface="Google Sans"/>
              </a:rPr>
              <a:t>functions typically take input data (called arguments or parameters), process it, </a:t>
            </a:r>
          </a:p>
          <a:p>
            <a:pPr algn="l" fontAlgn="ctr">
              <a:spcAft>
                <a:spcPts val="1500"/>
              </a:spcAft>
            </a:pPr>
            <a:r>
              <a:rPr lang="en-AU" b="0" i="0" dirty="0">
                <a:solidFill>
                  <a:srgbClr val="001D35"/>
                </a:solidFill>
                <a:effectLst/>
                <a:latin typeface="Google Sans"/>
              </a:rPr>
              <a:t>and often return a result. </a:t>
            </a:r>
          </a:p>
          <a:p>
            <a:pPr algn="l" fontAlgn="ctr">
              <a:spcAft>
                <a:spcPts val="1500"/>
              </a:spcAft>
            </a:pPr>
            <a:r>
              <a:rPr lang="en-AU" b="0" i="0" dirty="0">
                <a:solidFill>
                  <a:srgbClr val="001D35"/>
                </a:solidFill>
                <a:effectLst/>
                <a:latin typeface="Google Sans"/>
              </a:rPr>
              <a:t>They are fundamental for organizing code, promoting reusability, and improving readability.</a:t>
            </a:r>
            <a:endParaRPr lang="en-AU" b="0" i="0" dirty="0">
              <a:solidFill>
                <a:srgbClr val="0B57D0"/>
              </a:solidFill>
              <a:effectLst/>
              <a:latin typeface="Google Sans"/>
            </a:endParaRPr>
          </a:p>
          <a:p>
            <a:pPr algn="l"/>
            <a:br>
              <a:rPr lang="en-AU" b="0" i="0" dirty="0">
                <a:solidFill>
                  <a:srgbClr val="001D35"/>
                </a:solidFill>
                <a:effectLst/>
                <a:latin typeface="Google Sans"/>
              </a:rPr>
            </a:br>
            <a:endParaRPr lang="en-AU" b="0" i="0" dirty="0">
              <a:solidFill>
                <a:srgbClr val="001D35"/>
              </a:solidFill>
              <a:effectLst/>
              <a:latin typeface="Google Sans"/>
            </a:endParaRP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23</a:t>
            </a:fld>
            <a:endParaRPr lang="en-AU"/>
          </a:p>
        </p:txBody>
      </p:sp>
    </p:spTree>
    <p:extLst>
      <p:ext uri="{BB962C8B-B14F-4D97-AF65-F5344CB8AC3E}">
        <p14:creationId xmlns:p14="http://schemas.microsoft.com/office/powerpoint/2010/main" val="3341880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51D7A-CBCA-ED68-3781-50FF6023A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7ED31-B22A-B353-BE01-8B0496BBA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BBAA18-75EA-0513-395A-E2E1A0274030}"/>
              </a:ext>
            </a:extLst>
          </p:cNvPr>
          <p:cNvSpPr>
            <a:spLocks noGrp="1"/>
          </p:cNvSpPr>
          <p:nvPr>
            <p:ph type="body" idx="1"/>
          </p:nvPr>
        </p:nvSpPr>
        <p:spPr/>
        <p:txBody>
          <a:bodyPr/>
          <a:lstStyle/>
          <a:p>
            <a:r>
              <a:rPr lang="en-GB" dirty="0"/>
              <a:t>Refer</a:t>
            </a:r>
            <a:r>
              <a:rPr lang="en-GB" baseline="0" dirty="0"/>
              <a:t> to the cheat sheet</a:t>
            </a:r>
          </a:p>
          <a:p>
            <a:endParaRPr lang="en-GB" baseline="0" dirty="0"/>
          </a:p>
          <a:p>
            <a:r>
              <a:rPr lang="en-GB" baseline="0" dirty="0"/>
              <a:t>Google is also an option.</a:t>
            </a:r>
            <a:endParaRPr lang="en-GB" dirty="0"/>
          </a:p>
        </p:txBody>
      </p:sp>
      <p:sp>
        <p:nvSpPr>
          <p:cNvPr id="4" name="Slide Number Placeholder 3">
            <a:extLst>
              <a:ext uri="{FF2B5EF4-FFF2-40B4-BE49-F238E27FC236}">
                <a16:creationId xmlns:a16="http://schemas.microsoft.com/office/drawing/2014/main" id="{8D1A421D-D745-0BFA-AC64-A60EC510EF52}"/>
              </a:ext>
            </a:extLst>
          </p:cNvPr>
          <p:cNvSpPr>
            <a:spLocks noGrp="1"/>
          </p:cNvSpPr>
          <p:nvPr>
            <p:ph type="sldNum" sz="quarter" idx="10"/>
          </p:nvPr>
        </p:nvSpPr>
        <p:spPr/>
        <p:txBody>
          <a:bodyPr/>
          <a:lstStyle/>
          <a:p>
            <a:fld id="{CB5B8047-4DBE-4D08-925D-E49847F6EC2C}" type="slidenum">
              <a:rPr lang="en-GB" smtClean="0"/>
              <a:t>29</a:t>
            </a:fld>
            <a:endParaRPr lang="en-GB"/>
          </a:p>
        </p:txBody>
      </p:sp>
    </p:spTree>
    <p:extLst>
      <p:ext uri="{BB962C8B-B14F-4D97-AF65-F5344CB8AC3E}">
        <p14:creationId xmlns:p14="http://schemas.microsoft.com/office/powerpoint/2010/main" val="2405420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32</a:t>
            </a:fld>
            <a:endParaRPr lang="en-AU"/>
          </a:p>
        </p:txBody>
      </p:sp>
    </p:spTree>
    <p:extLst>
      <p:ext uri="{BB962C8B-B14F-4D97-AF65-F5344CB8AC3E}">
        <p14:creationId xmlns:p14="http://schemas.microsoft.com/office/powerpoint/2010/main" val="1993270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34</a:t>
            </a:fld>
            <a:endParaRPr lang="en-US"/>
          </a:p>
        </p:txBody>
      </p:sp>
    </p:spTree>
    <p:extLst>
      <p:ext uri="{BB962C8B-B14F-4D97-AF65-F5344CB8AC3E}">
        <p14:creationId xmlns:p14="http://schemas.microsoft.com/office/powerpoint/2010/main" val="319262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35</a:t>
            </a:fld>
            <a:endParaRPr lang="en-US"/>
          </a:p>
        </p:txBody>
      </p:sp>
    </p:spTree>
    <p:extLst>
      <p:ext uri="{BB962C8B-B14F-4D97-AF65-F5344CB8AC3E}">
        <p14:creationId xmlns:p14="http://schemas.microsoft.com/office/powerpoint/2010/main" val="231481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36</a:t>
            </a:fld>
            <a:endParaRPr lang="en-US"/>
          </a:p>
        </p:txBody>
      </p:sp>
    </p:spTree>
    <p:extLst>
      <p:ext uri="{BB962C8B-B14F-4D97-AF65-F5344CB8AC3E}">
        <p14:creationId xmlns:p14="http://schemas.microsoft.com/office/powerpoint/2010/main" val="473637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 into </a:t>
            </a:r>
            <a:r>
              <a:rPr lang="en-AU" dirty="0" err="1"/>
              <a:t>dataframes</a:t>
            </a:r>
            <a:r>
              <a:rPr lang="en-AU" dirty="0"/>
              <a:t> here and adding in columns</a:t>
            </a:r>
          </a:p>
        </p:txBody>
      </p:sp>
      <p:sp>
        <p:nvSpPr>
          <p:cNvPr id="4" name="Slide Number Placeholder 3"/>
          <p:cNvSpPr>
            <a:spLocks noGrp="1"/>
          </p:cNvSpPr>
          <p:nvPr>
            <p:ph type="sldNum" sz="quarter" idx="5"/>
          </p:nvPr>
        </p:nvSpPr>
        <p:spPr/>
        <p:txBody>
          <a:bodyPr/>
          <a:lstStyle/>
          <a:p>
            <a:fld id="{61867EBE-A343-C04B-AAD2-0419BBD7E7C8}" type="slidenum">
              <a:rPr lang="en-AU" smtClean="0"/>
              <a:t>37</a:t>
            </a:fld>
            <a:endParaRPr lang="en-AU"/>
          </a:p>
        </p:txBody>
      </p:sp>
    </p:spTree>
    <p:extLst>
      <p:ext uri="{BB962C8B-B14F-4D97-AF65-F5344CB8AC3E}">
        <p14:creationId xmlns:p14="http://schemas.microsoft.com/office/powerpoint/2010/main" val="361862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i="0" dirty="0">
                <a:effectLst/>
                <a:latin typeface="Arial" panose="020B0604020202020204" pitchFamily="34" charset="0"/>
              </a:rPr>
              <a:t>If you’re like most students, you feel </a:t>
            </a:r>
            <a:r>
              <a:rPr lang="en-AU" b="1" i="1" dirty="0">
                <a:effectLst/>
                <a:latin typeface="Arial" panose="020B0604020202020204" pitchFamily="34" charset="0"/>
              </a:rPr>
              <a:t>so</a:t>
            </a:r>
            <a:r>
              <a:rPr lang="en-AU" b="1" i="0" dirty="0">
                <a:effectLst/>
                <a:latin typeface="Arial" panose="020B0604020202020204" pitchFamily="34" charset="0"/>
              </a:rPr>
              <a:t> much pressure trying to instantly understand R, while staring up at the steep and dreaded learning curve to do so.</a:t>
            </a:r>
          </a:p>
          <a:p>
            <a:pPr algn="l"/>
            <a:r>
              <a:rPr lang="en-AU" b="0" i="0" dirty="0">
                <a:effectLst/>
                <a:latin typeface="Arial" panose="020B0604020202020204" pitchFamily="34" charset="0"/>
              </a:rPr>
              <a:t>I </a:t>
            </a:r>
            <a:r>
              <a:rPr lang="en-AU" b="0" i="1" dirty="0">
                <a:effectLst/>
                <a:latin typeface="Arial" panose="020B0604020202020204" pitchFamily="34" charset="0"/>
              </a:rPr>
              <a:t>totally</a:t>
            </a:r>
            <a:r>
              <a:rPr lang="en-AU" b="0" i="0" dirty="0">
                <a:effectLst/>
                <a:latin typeface="Arial" panose="020B0604020202020204" pitchFamily="34" charset="0"/>
              </a:rPr>
              <a:t> get it. And I can help.</a:t>
            </a:r>
          </a:p>
          <a:p>
            <a:pPr algn="l"/>
            <a:r>
              <a:rPr lang="en-AU" b="0" i="0" dirty="0">
                <a:effectLst/>
                <a:latin typeface="Arial" panose="020B0604020202020204" pitchFamily="34" charset="0"/>
              </a:rPr>
              <a:t>After struggling with it myself, I actually came to love R.</a:t>
            </a:r>
          </a:p>
          <a:p>
            <a:pPr algn="l"/>
            <a:r>
              <a:rPr lang="en-AU" b="0" i="0" dirty="0">
                <a:effectLst/>
                <a:latin typeface="Arial" panose="020B0604020202020204" pitchFamily="34" charset="0"/>
              </a:rPr>
              <a:t>Yep, I did.</a:t>
            </a:r>
          </a:p>
          <a:p>
            <a:pPr algn="l"/>
            <a:r>
              <a:rPr lang="en-AU" b="0" i="0" dirty="0">
                <a:effectLst/>
                <a:latin typeface="Arial" panose="020B0604020202020204" pitchFamily="34" charset="0"/>
              </a:rPr>
              <a:t>See, R translates numbers into meaning, and allows you to handle your </a:t>
            </a:r>
            <a:r>
              <a:rPr lang="en-AU" b="0" i="1" dirty="0">
                <a:effectLst/>
                <a:latin typeface="Arial" panose="020B0604020202020204" pitchFamily="34" charset="0"/>
              </a:rPr>
              <a:t>own</a:t>
            </a:r>
            <a:r>
              <a:rPr lang="en-AU" b="0" i="0" dirty="0">
                <a:effectLst/>
                <a:latin typeface="Arial" panose="020B0604020202020204" pitchFamily="34" charset="0"/>
              </a:rPr>
              <a:t> data.</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a:t>
            </a:fld>
            <a:endParaRPr lang="en-AU"/>
          </a:p>
        </p:txBody>
      </p:sp>
    </p:spTree>
    <p:extLst>
      <p:ext uri="{BB962C8B-B14F-4D97-AF65-F5344CB8AC3E}">
        <p14:creationId xmlns:p14="http://schemas.microsoft.com/office/powerpoint/2010/main" val="49028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r>
              <a:rPr lang="en-AU" dirty="0"/>
              <a:t>Removing all objects you can use rm(); you don’t need to code this but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Useful for clearing your workspace at  the start of a new session</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41</a:t>
            </a:fld>
            <a:endParaRPr lang="en-AU"/>
          </a:p>
        </p:txBody>
      </p:sp>
    </p:spTree>
    <p:extLst>
      <p:ext uri="{BB962C8B-B14F-4D97-AF65-F5344CB8AC3E}">
        <p14:creationId xmlns:p14="http://schemas.microsoft.com/office/powerpoint/2010/main" val="2531467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B7C218C-BAE1-57CC-88C3-E6AF0434C2C5}"/>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96E86C50-5C8D-F9DD-EBFE-6A83AC0A8CA2}"/>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20CD535-C90C-47AC-C773-94205206B9D4}"/>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164267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B5B8047-4DBE-4D08-925D-E49847F6EC2C}" type="slidenum">
              <a:rPr lang="en-GB" smtClean="0"/>
              <a:t>45</a:t>
            </a:fld>
            <a:endParaRPr lang="en-GB"/>
          </a:p>
        </p:txBody>
      </p:sp>
    </p:spTree>
    <p:extLst>
      <p:ext uri="{BB962C8B-B14F-4D97-AF65-F5344CB8AC3E}">
        <p14:creationId xmlns:p14="http://schemas.microsoft.com/office/powerpoint/2010/main" val="3396585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Single</a:t>
            </a:r>
            <a:r>
              <a:rPr lang="en-GB" baseline="0" dirty="0"/>
              <a:t> value is equivalent to c(value)</a:t>
            </a:r>
            <a:endParaRPr lang="en-GB" dirty="0"/>
          </a:p>
        </p:txBody>
      </p:sp>
      <p:sp>
        <p:nvSpPr>
          <p:cNvPr id="4" name="Slide Number Placeholder 3"/>
          <p:cNvSpPr>
            <a:spLocks noGrp="1"/>
          </p:cNvSpPr>
          <p:nvPr>
            <p:ph type="sldNum" sz="quarter" idx="10"/>
          </p:nvPr>
        </p:nvSpPr>
        <p:spPr/>
        <p:txBody>
          <a:bodyPr/>
          <a:lstStyle/>
          <a:p>
            <a:fld id="{CB5B8047-4DBE-4D08-925D-E49847F6EC2C}" type="slidenum">
              <a:rPr lang="en-GB" smtClean="0"/>
              <a:t>46</a:t>
            </a:fld>
            <a:endParaRPr lang="en-GB"/>
          </a:p>
        </p:txBody>
      </p:sp>
    </p:spTree>
    <p:extLst>
      <p:ext uri="{BB962C8B-B14F-4D97-AF65-F5344CB8AC3E}">
        <p14:creationId xmlns:p14="http://schemas.microsoft.com/office/powerpoint/2010/main" val="3876765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8712BEB-C9F3-B321-A0BF-EF33C6383CD0}"/>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D08FB8DD-E7DF-382D-876F-CEE39C27CAED}"/>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A34BA06-F22C-AFEF-73B5-C671DC327225}"/>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1030149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What’s happening here:</a:t>
            </a:r>
          </a:p>
          <a:p>
            <a:pPr>
              <a:buFont typeface="+mj-lt"/>
              <a:buAutoNum type="arabicPeriod"/>
            </a:pPr>
            <a:r>
              <a:rPr lang="en-AU" b="0" dirty="0" err="1"/>
              <a:t>group_by</a:t>
            </a:r>
            <a:r>
              <a:rPr lang="en-AU" b="0" dirty="0"/>
              <a:t>(year, month, day) — groups by date</a:t>
            </a:r>
          </a:p>
          <a:p>
            <a:pPr>
              <a:buFont typeface="+mj-lt"/>
              <a:buAutoNum type="arabicPeriod"/>
            </a:pPr>
            <a:r>
              <a:rPr lang="en-AU" b="0" dirty="0"/>
              <a:t>select(</a:t>
            </a:r>
            <a:r>
              <a:rPr lang="en-AU" b="0" dirty="0" err="1"/>
              <a:t>arr_delay</a:t>
            </a:r>
            <a:r>
              <a:rPr lang="en-AU" b="0" dirty="0"/>
              <a:t>, </a:t>
            </a:r>
            <a:r>
              <a:rPr lang="en-AU" b="0" dirty="0" err="1"/>
              <a:t>dep_delay</a:t>
            </a:r>
            <a:r>
              <a:rPr lang="en-AU" b="0" dirty="0"/>
              <a:t>) — keeps only the two delay columns</a:t>
            </a:r>
          </a:p>
          <a:p>
            <a:pPr>
              <a:buFont typeface="+mj-lt"/>
              <a:buAutoNum type="arabicPeriod"/>
            </a:pPr>
            <a:r>
              <a:rPr lang="en-AU" b="0" dirty="0"/>
              <a:t>summarise(...) — computes the daily mean arrival and departure delays (dropping the grouping when done)</a:t>
            </a:r>
          </a:p>
          <a:p>
            <a:pPr>
              <a:buFont typeface="+mj-lt"/>
              <a:buAutoNum type="arabicPeriod"/>
            </a:pPr>
            <a:r>
              <a:rPr lang="en-AU" b="0" dirty="0"/>
              <a:t>filter(</a:t>
            </a:r>
            <a:r>
              <a:rPr lang="en-AU" b="0" dirty="0" err="1"/>
              <a:t>arr</a:t>
            </a:r>
            <a:r>
              <a:rPr lang="en-AU" b="0" dirty="0"/>
              <a:t> &gt; 30 | dep &gt; 30) — keeps only those days where either mean delay exceeds 30 minutes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69</a:t>
            </a:fld>
            <a:endParaRPr lang="en-AU"/>
          </a:p>
        </p:txBody>
      </p:sp>
    </p:spTree>
    <p:extLst>
      <p:ext uri="{BB962C8B-B14F-4D97-AF65-F5344CB8AC3E}">
        <p14:creationId xmlns:p14="http://schemas.microsoft.com/office/powerpoint/2010/main" val="2053032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C82FC-9EE1-E52C-C01E-8D3BA748F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2007-2F11-D065-FF64-4B6AE6C8B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F7F085-3070-2B21-9EC5-C73F197EA4A9}"/>
              </a:ext>
            </a:extLst>
          </p:cNvPr>
          <p:cNvSpPr>
            <a:spLocks noGrp="1"/>
          </p:cNvSpPr>
          <p:nvPr>
            <p:ph type="body" idx="1"/>
          </p:nvPr>
        </p:nvSpPr>
        <p:spPr/>
        <p:txBody>
          <a:bodyPr/>
          <a:lstStyle/>
          <a:p>
            <a:r>
              <a:rPr lang="en-AU" b="0" dirty="0"/>
              <a:t>What’s happening here:</a:t>
            </a:r>
          </a:p>
          <a:p>
            <a:pPr>
              <a:buFont typeface="+mj-lt"/>
              <a:buAutoNum type="arabicPeriod"/>
            </a:pPr>
            <a:r>
              <a:rPr lang="en-AU" b="0" dirty="0" err="1"/>
              <a:t>group_by</a:t>
            </a:r>
            <a:r>
              <a:rPr lang="en-AU" b="0" dirty="0"/>
              <a:t>(year, month, day) — groups by date</a:t>
            </a:r>
          </a:p>
          <a:p>
            <a:pPr>
              <a:buFont typeface="+mj-lt"/>
              <a:buAutoNum type="arabicPeriod"/>
            </a:pPr>
            <a:r>
              <a:rPr lang="en-AU" b="0" dirty="0"/>
              <a:t>select(</a:t>
            </a:r>
            <a:r>
              <a:rPr lang="en-AU" b="0" dirty="0" err="1"/>
              <a:t>arr_delay</a:t>
            </a:r>
            <a:r>
              <a:rPr lang="en-AU" b="0" dirty="0"/>
              <a:t>, </a:t>
            </a:r>
            <a:r>
              <a:rPr lang="en-AU" b="0" dirty="0" err="1"/>
              <a:t>dep_delay</a:t>
            </a:r>
            <a:r>
              <a:rPr lang="en-AU" b="0" dirty="0"/>
              <a:t>) — keeps only the two delay columns</a:t>
            </a:r>
          </a:p>
          <a:p>
            <a:pPr>
              <a:buFont typeface="+mj-lt"/>
              <a:buAutoNum type="arabicPeriod"/>
            </a:pPr>
            <a:r>
              <a:rPr lang="en-AU" b="0" dirty="0"/>
              <a:t>summarise(...) — computes the daily mean arrival and departure delays (dropping the grouping when done)</a:t>
            </a:r>
          </a:p>
          <a:p>
            <a:pPr>
              <a:buFont typeface="+mj-lt"/>
              <a:buAutoNum type="arabicPeriod"/>
            </a:pPr>
            <a:r>
              <a:rPr lang="en-AU" b="0" dirty="0"/>
              <a:t>filter(</a:t>
            </a:r>
            <a:r>
              <a:rPr lang="en-AU" b="0" dirty="0" err="1"/>
              <a:t>arr</a:t>
            </a:r>
            <a:r>
              <a:rPr lang="en-AU" b="0" dirty="0"/>
              <a:t> &gt; 30 | dep &gt; 30) — keeps only those days where either mean delay exceeds 30 minutes</a:t>
            </a:r>
          </a:p>
          <a:p>
            <a:endParaRPr lang="en-AU" dirty="0"/>
          </a:p>
        </p:txBody>
      </p:sp>
      <p:sp>
        <p:nvSpPr>
          <p:cNvPr id="4" name="Slide Number Placeholder 3">
            <a:extLst>
              <a:ext uri="{FF2B5EF4-FFF2-40B4-BE49-F238E27FC236}">
                <a16:creationId xmlns:a16="http://schemas.microsoft.com/office/drawing/2014/main" id="{BC8D2052-AB52-BBD0-6749-79B654E913C8}"/>
              </a:ext>
            </a:extLst>
          </p:cNvPr>
          <p:cNvSpPr>
            <a:spLocks noGrp="1"/>
          </p:cNvSpPr>
          <p:nvPr>
            <p:ph type="sldNum" sz="quarter" idx="5"/>
          </p:nvPr>
        </p:nvSpPr>
        <p:spPr/>
        <p:txBody>
          <a:bodyPr/>
          <a:lstStyle/>
          <a:p>
            <a:fld id="{61867EBE-A343-C04B-AAD2-0419BBD7E7C8}" type="slidenum">
              <a:rPr lang="en-AU" smtClean="0"/>
              <a:t>71</a:t>
            </a:fld>
            <a:endParaRPr lang="en-AU"/>
          </a:p>
        </p:txBody>
      </p:sp>
    </p:spTree>
    <p:extLst>
      <p:ext uri="{BB962C8B-B14F-4D97-AF65-F5344CB8AC3E}">
        <p14:creationId xmlns:p14="http://schemas.microsoft.com/office/powerpoint/2010/main" val="74568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936F365-C4B8-A849-816F-00D68BF9E093}"/>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7AAC3908-9829-AFFE-38E6-501CF6540F7F}"/>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EB3F4B81-B33F-FFA2-ECA8-7D1DBCC83A86}"/>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295354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a:extLst>
              <a:ext uri="{FF2B5EF4-FFF2-40B4-BE49-F238E27FC236}">
                <a16:creationId xmlns:a16="http://schemas.microsoft.com/office/drawing/2014/main" id="{E7D6EE32-07BB-AA37-565C-CE5193A73D60}"/>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5D170FD-EAB3-D900-D0F8-D6984E17DAD2}"/>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9CA181FA-627F-1D89-369F-F8E153D6C1C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3" name="Rectangle 2">
            <a:extLst>
              <a:ext uri="{FF2B5EF4-FFF2-40B4-BE49-F238E27FC236}">
                <a16:creationId xmlns:a16="http://schemas.microsoft.com/office/drawing/2014/main" id="{EC5D48AF-6F50-C486-ABFB-2EB62259DFA5}"/>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a:extLst>
              <a:ext uri="{FF2B5EF4-FFF2-40B4-BE49-F238E27FC236}">
                <a16:creationId xmlns:a16="http://schemas.microsoft.com/office/drawing/2014/main" id="{C14D8DFE-5849-4AC6-FE3D-EA9E1E7EA832}"/>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Rectangle 2">
            <a:extLst>
              <a:ext uri="{FF2B5EF4-FFF2-40B4-BE49-F238E27FC236}">
                <a16:creationId xmlns:a16="http://schemas.microsoft.com/office/drawing/2014/main" id="{78CB235E-F16A-1AFA-A79A-E247DEA503EA}"/>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6A30918-ED13-4B7C-A695-0CF92185066D}"/>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A291339C-BDAA-DC2F-C087-8374E1622A3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FE66E930-B290-A18E-2793-D91B6D777ACC}"/>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4023942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a:extLst>
              <a:ext uri="{FF2B5EF4-FFF2-40B4-BE49-F238E27FC236}">
                <a16:creationId xmlns:a16="http://schemas.microsoft.com/office/drawing/2014/main" id="{844CDFBA-175D-5BDE-57E2-ACD488CB5424}"/>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5" name="Rectangle 2">
            <a:extLst>
              <a:ext uri="{FF2B5EF4-FFF2-40B4-BE49-F238E27FC236}">
                <a16:creationId xmlns:a16="http://schemas.microsoft.com/office/drawing/2014/main" id="{DC6D4F6C-ECD6-037A-BC5D-9B752583FD06}"/>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648084A8-9899-1A14-9B42-BDB370D8D96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9" name="Rectangle 2">
            <a:extLst>
              <a:ext uri="{FF2B5EF4-FFF2-40B4-BE49-F238E27FC236}">
                <a16:creationId xmlns:a16="http://schemas.microsoft.com/office/drawing/2014/main" id="{7A027468-DD2A-5149-8B44-D0E44A7D4E61}"/>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6521-ED81-814E-4B45-3ACCC4925B45}"/>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AU" dirty="0"/>
          </a:p>
        </p:txBody>
      </p:sp>
      <p:sp>
        <p:nvSpPr>
          <p:cNvPr id="3" name="Subtitle 2">
            <a:extLst>
              <a:ext uri="{FF2B5EF4-FFF2-40B4-BE49-F238E27FC236}">
                <a16:creationId xmlns:a16="http://schemas.microsoft.com/office/drawing/2014/main" id="{C342DEFD-21ED-1DCC-9928-903803A0EA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219C9738-3B08-1DE6-74E6-108095976C12}"/>
              </a:ext>
            </a:extLst>
          </p:cNvPr>
          <p:cNvSpPr>
            <a:spLocks noGrp="1"/>
          </p:cNvSpPr>
          <p:nvPr>
            <p:ph type="dt" sz="half" idx="10"/>
          </p:nvPr>
        </p:nvSpPr>
        <p:spPr/>
        <p:txBody>
          <a:bodyPr/>
          <a:lstStyle/>
          <a:p>
            <a:fld id="{5E7FB948-5362-480B-80DC-A6E935B38BBE}" type="datetimeFigureOut">
              <a:rPr lang="en-US" smtClean="0"/>
              <a:t>8/1/25</a:t>
            </a:fld>
            <a:endParaRPr lang="en-US"/>
          </a:p>
        </p:txBody>
      </p:sp>
      <p:sp>
        <p:nvSpPr>
          <p:cNvPr id="5" name="Footer Placeholder 4">
            <a:extLst>
              <a:ext uri="{FF2B5EF4-FFF2-40B4-BE49-F238E27FC236}">
                <a16:creationId xmlns:a16="http://schemas.microsoft.com/office/drawing/2014/main" id="{DF20722E-D647-CAB6-321B-E1B1A4BB6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CEF8D-5912-0495-866C-7A0AC95DDF2C}"/>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417594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EE9-1F25-8B7C-52C6-FDEDB26F1529}"/>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D6D84D5-838C-1671-8DAD-78AD8A90FCB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4A6AD88A-4085-B356-DD4F-0AB69C052376}"/>
              </a:ext>
            </a:extLst>
          </p:cNvPr>
          <p:cNvSpPr>
            <a:spLocks noGrp="1"/>
          </p:cNvSpPr>
          <p:nvPr>
            <p:ph type="dt" sz="half" idx="10"/>
          </p:nvPr>
        </p:nvSpPr>
        <p:spPr/>
        <p:txBody>
          <a:bodyPr/>
          <a:lstStyle/>
          <a:p>
            <a:fld id="{5E7FB948-5362-480B-80DC-A6E935B38BBE}" type="datetimeFigureOut">
              <a:rPr lang="en-US" smtClean="0"/>
              <a:t>8/1/25</a:t>
            </a:fld>
            <a:endParaRPr lang="en-US"/>
          </a:p>
        </p:txBody>
      </p:sp>
      <p:sp>
        <p:nvSpPr>
          <p:cNvPr id="5" name="Footer Placeholder 4">
            <a:extLst>
              <a:ext uri="{FF2B5EF4-FFF2-40B4-BE49-F238E27FC236}">
                <a16:creationId xmlns:a16="http://schemas.microsoft.com/office/drawing/2014/main" id="{6489FDA2-CB7B-EFFF-2F3E-24BEA7610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25A74-46EA-F2DA-B8CE-66A04494399B}"/>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055503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05FD6C-3E92-70A7-EB3C-D7616CAD0AA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620D598-3BFB-F0D8-E271-3FD8D47840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DAFD6494-C61A-E440-52CC-2C68510672C6}"/>
              </a:ext>
            </a:extLst>
          </p:cNvPr>
          <p:cNvSpPr>
            <a:spLocks noGrp="1"/>
          </p:cNvSpPr>
          <p:nvPr>
            <p:ph type="dt" sz="half" idx="10"/>
          </p:nvPr>
        </p:nvSpPr>
        <p:spPr/>
        <p:txBody>
          <a:bodyPr/>
          <a:lstStyle/>
          <a:p>
            <a:fld id="{5E7FB948-5362-480B-80DC-A6E935B38BBE}" type="datetimeFigureOut">
              <a:rPr lang="en-US" smtClean="0"/>
              <a:t>8/1/25</a:t>
            </a:fld>
            <a:endParaRPr lang="en-US"/>
          </a:p>
        </p:txBody>
      </p:sp>
      <p:sp>
        <p:nvSpPr>
          <p:cNvPr id="5" name="Footer Placeholder 4">
            <a:extLst>
              <a:ext uri="{FF2B5EF4-FFF2-40B4-BE49-F238E27FC236}">
                <a16:creationId xmlns:a16="http://schemas.microsoft.com/office/drawing/2014/main" id="{E3E36649-E51B-F4C0-F075-295BD8D186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6606-9218-DCCF-A1C0-D5B839E5366F}"/>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311385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FABB-36BE-52B7-BB99-E806A2BA283D}"/>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EA18A70-5C5C-C9A2-D6F8-0B2894E303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347C3DB7-63BD-6D5C-C97D-69A45AA50032}"/>
              </a:ext>
            </a:extLst>
          </p:cNvPr>
          <p:cNvSpPr>
            <a:spLocks noGrp="1"/>
          </p:cNvSpPr>
          <p:nvPr>
            <p:ph type="dt" sz="half" idx="10"/>
          </p:nvPr>
        </p:nvSpPr>
        <p:spPr/>
        <p:txBody>
          <a:bodyPr/>
          <a:lstStyle/>
          <a:p>
            <a:fld id="{5E7FB948-5362-480B-80DC-A6E935B38BBE}" type="datetimeFigureOut">
              <a:rPr lang="en-US" smtClean="0"/>
              <a:t>8/1/25</a:t>
            </a:fld>
            <a:endParaRPr lang="en-US"/>
          </a:p>
        </p:txBody>
      </p:sp>
      <p:sp>
        <p:nvSpPr>
          <p:cNvPr id="5" name="Footer Placeholder 4">
            <a:extLst>
              <a:ext uri="{FF2B5EF4-FFF2-40B4-BE49-F238E27FC236}">
                <a16:creationId xmlns:a16="http://schemas.microsoft.com/office/drawing/2014/main" id="{E665C6A5-C99C-4D61-75F8-9D05BB358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FDF9DF-9CA2-DD7E-6BB0-619FA5F907BB}"/>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7162663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6394-E440-D7C6-B2AD-5F8CA08BF13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3818BF56-DC60-FA22-4399-25B2E5E0BF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04ECBF0-01C4-E1F2-B92B-451D758826B1}"/>
              </a:ext>
            </a:extLst>
          </p:cNvPr>
          <p:cNvSpPr>
            <a:spLocks noGrp="1"/>
          </p:cNvSpPr>
          <p:nvPr>
            <p:ph type="dt" sz="half" idx="10"/>
          </p:nvPr>
        </p:nvSpPr>
        <p:spPr/>
        <p:txBody>
          <a:bodyPr/>
          <a:lstStyle/>
          <a:p>
            <a:fld id="{5E7FB948-5362-480B-80DC-A6E935B38BBE}" type="datetimeFigureOut">
              <a:rPr lang="en-US" smtClean="0"/>
              <a:t>8/1/25</a:t>
            </a:fld>
            <a:endParaRPr lang="en-US"/>
          </a:p>
        </p:txBody>
      </p:sp>
      <p:sp>
        <p:nvSpPr>
          <p:cNvPr id="5" name="Footer Placeholder 4">
            <a:extLst>
              <a:ext uri="{FF2B5EF4-FFF2-40B4-BE49-F238E27FC236}">
                <a16:creationId xmlns:a16="http://schemas.microsoft.com/office/drawing/2014/main" id="{65B184DB-85D3-BB29-D07F-78A80FB4A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0B77F-6285-02B7-18BB-8AFD311EC368}"/>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331478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34D1-608F-3023-1C5B-7ADB09C2190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CFF26CD-24F3-F032-8669-4B571450D08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C8F33C43-0560-0ACE-7E75-E4E3B5D2E56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8E8DBE73-14B8-8183-1A7C-69E321EEF809}"/>
              </a:ext>
            </a:extLst>
          </p:cNvPr>
          <p:cNvSpPr>
            <a:spLocks noGrp="1"/>
          </p:cNvSpPr>
          <p:nvPr>
            <p:ph type="dt" sz="half" idx="10"/>
          </p:nvPr>
        </p:nvSpPr>
        <p:spPr/>
        <p:txBody>
          <a:bodyPr/>
          <a:lstStyle/>
          <a:p>
            <a:fld id="{5E7FB948-5362-480B-80DC-A6E935B38BBE}" type="datetimeFigureOut">
              <a:rPr lang="en-US" smtClean="0"/>
              <a:t>8/1/25</a:t>
            </a:fld>
            <a:endParaRPr lang="en-US"/>
          </a:p>
        </p:txBody>
      </p:sp>
      <p:sp>
        <p:nvSpPr>
          <p:cNvPr id="6" name="Footer Placeholder 5">
            <a:extLst>
              <a:ext uri="{FF2B5EF4-FFF2-40B4-BE49-F238E27FC236}">
                <a16:creationId xmlns:a16="http://schemas.microsoft.com/office/drawing/2014/main" id="{F327038F-ECB9-2F30-0BED-C570D261D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91112-14C5-5818-E043-C7ACDC569A93}"/>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86276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7B18-D76B-07B7-B1BA-9639FA03237F}"/>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79DA3A91-7F83-37D8-A4F1-B4DB1F953A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01349C2-F851-70EE-DAAF-8D0424AE74E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1B8F6EFF-8755-B349-96B0-80A7143B4C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890BEC-C771-D9F4-8CCC-E9A10647ECC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33B7FCD1-BA23-B36B-BA7B-A264EBB18369}"/>
              </a:ext>
            </a:extLst>
          </p:cNvPr>
          <p:cNvSpPr>
            <a:spLocks noGrp="1"/>
          </p:cNvSpPr>
          <p:nvPr>
            <p:ph type="dt" sz="half" idx="10"/>
          </p:nvPr>
        </p:nvSpPr>
        <p:spPr/>
        <p:txBody>
          <a:bodyPr/>
          <a:lstStyle/>
          <a:p>
            <a:fld id="{5E7FB948-5362-480B-80DC-A6E935B38BBE}" type="datetimeFigureOut">
              <a:rPr lang="en-US" smtClean="0"/>
              <a:t>8/1/25</a:t>
            </a:fld>
            <a:endParaRPr lang="en-US"/>
          </a:p>
        </p:txBody>
      </p:sp>
      <p:sp>
        <p:nvSpPr>
          <p:cNvPr id="8" name="Footer Placeholder 7">
            <a:extLst>
              <a:ext uri="{FF2B5EF4-FFF2-40B4-BE49-F238E27FC236}">
                <a16:creationId xmlns:a16="http://schemas.microsoft.com/office/drawing/2014/main" id="{4EDF545E-7E2A-295C-074E-A4842737E7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819C5A-729B-17EF-E61D-43F3D8EEFFCA}"/>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80455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CCFA-08A9-7E75-0652-DD29D8EDA6AA}"/>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A1581D9A-9278-07DD-B61C-6C2BB4E723EE}"/>
              </a:ext>
            </a:extLst>
          </p:cNvPr>
          <p:cNvSpPr>
            <a:spLocks noGrp="1"/>
          </p:cNvSpPr>
          <p:nvPr>
            <p:ph type="dt" sz="half" idx="10"/>
          </p:nvPr>
        </p:nvSpPr>
        <p:spPr/>
        <p:txBody>
          <a:bodyPr/>
          <a:lstStyle/>
          <a:p>
            <a:fld id="{5E7FB948-5362-480B-80DC-A6E935B38BBE}" type="datetimeFigureOut">
              <a:rPr lang="en-US" smtClean="0"/>
              <a:t>8/1/25</a:t>
            </a:fld>
            <a:endParaRPr lang="en-US"/>
          </a:p>
        </p:txBody>
      </p:sp>
      <p:sp>
        <p:nvSpPr>
          <p:cNvPr id="4" name="Footer Placeholder 3">
            <a:extLst>
              <a:ext uri="{FF2B5EF4-FFF2-40B4-BE49-F238E27FC236}">
                <a16:creationId xmlns:a16="http://schemas.microsoft.com/office/drawing/2014/main" id="{897F5479-7AEF-F69D-19B8-6783BDB016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56699B-FA1B-CA1D-7EE8-7E5256DFDC5E}"/>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1009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25F66E-2140-8847-C251-BFFF117BEFBD}"/>
              </a:ext>
            </a:extLst>
          </p:cNvPr>
          <p:cNvSpPr>
            <a:spLocks noGrp="1"/>
          </p:cNvSpPr>
          <p:nvPr>
            <p:ph type="dt" sz="half" idx="10"/>
          </p:nvPr>
        </p:nvSpPr>
        <p:spPr/>
        <p:txBody>
          <a:bodyPr/>
          <a:lstStyle/>
          <a:p>
            <a:fld id="{5E7FB948-5362-480B-80DC-A6E935B38BBE}" type="datetimeFigureOut">
              <a:rPr lang="en-US" smtClean="0"/>
              <a:t>8/1/25</a:t>
            </a:fld>
            <a:endParaRPr lang="en-US"/>
          </a:p>
        </p:txBody>
      </p:sp>
      <p:sp>
        <p:nvSpPr>
          <p:cNvPr id="3" name="Footer Placeholder 2">
            <a:extLst>
              <a:ext uri="{FF2B5EF4-FFF2-40B4-BE49-F238E27FC236}">
                <a16:creationId xmlns:a16="http://schemas.microsoft.com/office/drawing/2014/main" id="{B6C6F9B3-D6E7-6E03-0722-3D8561340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13B3DB-0DA0-7267-724F-976D67C63C86}"/>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56999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6456-8510-DD40-DE92-71CB6E9C65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6FC80978-0780-7B85-61E6-99532601C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007FC5AB-BDC1-FCC3-FDD6-DA78E73CE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299ACD-06EE-974D-B333-A39C473AF46B}"/>
              </a:ext>
            </a:extLst>
          </p:cNvPr>
          <p:cNvSpPr>
            <a:spLocks noGrp="1"/>
          </p:cNvSpPr>
          <p:nvPr>
            <p:ph type="dt" sz="half" idx="10"/>
          </p:nvPr>
        </p:nvSpPr>
        <p:spPr/>
        <p:txBody>
          <a:bodyPr/>
          <a:lstStyle/>
          <a:p>
            <a:fld id="{5E7FB948-5362-480B-80DC-A6E935B38BBE}" type="datetimeFigureOut">
              <a:rPr lang="en-US" smtClean="0"/>
              <a:t>8/1/25</a:t>
            </a:fld>
            <a:endParaRPr lang="en-US"/>
          </a:p>
        </p:txBody>
      </p:sp>
      <p:sp>
        <p:nvSpPr>
          <p:cNvPr id="6" name="Footer Placeholder 5">
            <a:extLst>
              <a:ext uri="{FF2B5EF4-FFF2-40B4-BE49-F238E27FC236}">
                <a16:creationId xmlns:a16="http://schemas.microsoft.com/office/drawing/2014/main" id="{DB5104EB-D198-0550-FB34-05AD3969D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87D1A-96AB-1F6A-F2A6-333EA774781E}"/>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65906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B2C5-BA26-DF53-1F99-E62B5E7245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441C5194-A96B-1084-80D7-6797DCD97A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2673A5A-E92D-9727-F7DC-A5E45F98D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27CE3A-1168-295F-5B6C-88683EDC1A09}"/>
              </a:ext>
            </a:extLst>
          </p:cNvPr>
          <p:cNvSpPr>
            <a:spLocks noGrp="1"/>
          </p:cNvSpPr>
          <p:nvPr>
            <p:ph type="dt" sz="half" idx="10"/>
          </p:nvPr>
        </p:nvSpPr>
        <p:spPr/>
        <p:txBody>
          <a:bodyPr/>
          <a:lstStyle/>
          <a:p>
            <a:fld id="{5E7FB948-5362-480B-80DC-A6E935B38BBE}" type="datetimeFigureOut">
              <a:rPr lang="en-US" smtClean="0"/>
              <a:t>8/1/25</a:t>
            </a:fld>
            <a:endParaRPr lang="en-US"/>
          </a:p>
        </p:txBody>
      </p:sp>
      <p:sp>
        <p:nvSpPr>
          <p:cNvPr id="6" name="Footer Placeholder 5">
            <a:extLst>
              <a:ext uri="{FF2B5EF4-FFF2-40B4-BE49-F238E27FC236}">
                <a16:creationId xmlns:a16="http://schemas.microsoft.com/office/drawing/2014/main" id="{AB7AA3D0-DBB0-4875-C2E0-AD92BC4F5A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A65A6-2B17-5C0D-58E9-A1289DEA01A0}"/>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60265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1026B-4100-CE5F-6934-462E2BB5F0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AU" dirty="0"/>
          </a:p>
        </p:txBody>
      </p:sp>
      <p:sp>
        <p:nvSpPr>
          <p:cNvPr id="3" name="Text Placeholder 2">
            <a:extLst>
              <a:ext uri="{FF2B5EF4-FFF2-40B4-BE49-F238E27FC236}">
                <a16:creationId xmlns:a16="http://schemas.microsoft.com/office/drawing/2014/main" id="{DB36F76B-B99B-C911-3C9F-3B9E3A3FCC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4" name="Date Placeholder 3">
            <a:extLst>
              <a:ext uri="{FF2B5EF4-FFF2-40B4-BE49-F238E27FC236}">
                <a16:creationId xmlns:a16="http://schemas.microsoft.com/office/drawing/2014/main" id="{87A5F5D2-03FE-9B94-98DA-F3B09501BE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7FB948-5362-480B-80DC-A6E935B38BBE}" type="datetimeFigureOut">
              <a:rPr lang="en-US" smtClean="0"/>
              <a:t>8/1/25</a:t>
            </a:fld>
            <a:endParaRPr lang="en-US"/>
          </a:p>
        </p:txBody>
      </p:sp>
      <p:sp>
        <p:nvSpPr>
          <p:cNvPr id="5" name="Footer Placeholder 4">
            <a:extLst>
              <a:ext uri="{FF2B5EF4-FFF2-40B4-BE49-F238E27FC236}">
                <a16:creationId xmlns:a16="http://schemas.microsoft.com/office/drawing/2014/main" id="{7C59B7E1-EFA7-CEE5-C2DD-15EB646F9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F2FDC37-A0B2-3667-40FF-0B16A1019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E6C0E6-8CDE-42F7-92C8-566CF2318B42}" type="slidenum">
              <a:rPr lang="en-US" smtClean="0"/>
              <a:t>‹#›</a:t>
            </a:fld>
            <a:endParaRPr lang="en-US"/>
          </a:p>
        </p:txBody>
      </p:sp>
    </p:spTree>
    <p:extLst>
      <p:ext uri="{BB962C8B-B14F-4D97-AF65-F5344CB8AC3E}">
        <p14:creationId xmlns:p14="http://schemas.microsoft.com/office/powerpoint/2010/main" val="129351200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osit.co/download/rstudio-deskto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file:////Users/kristofferwild/Library/Containers/com.microsoft.Outlook/Data/Library/Caches/Signatures/signature_2383512663" TargetMode="External"/><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hyperlink" Target="mailto:kristofferw@unimelb.edu.au" TargetMode="External"/><Relationship Id="rId11" Type="http://schemas.openxmlformats.org/officeDocument/2006/relationships/image" Target="../media/image10.jpeg"/><Relationship Id="rId5" Type="http://schemas.openxmlformats.org/officeDocument/2006/relationships/image" Target="../media/image6.jp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8.gif"/></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2.bin"/><Relationship Id="rId4" Type="http://schemas.openxmlformats.org/officeDocument/2006/relationships/image" Target="../media/image38.wmf"/></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2.xml"/><Relationship Id="rId1" Type="http://schemas.openxmlformats.org/officeDocument/2006/relationships/video" Target="https://www.youtube.com/embed/FY8BISK5DpM?start=171&amp;feature=oembe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BAA5-F30C-997C-3A7E-380779B50E23}"/>
              </a:ext>
            </a:extLst>
          </p:cNvPr>
          <p:cNvSpPr>
            <a:spLocks noGrp="1"/>
          </p:cNvSpPr>
          <p:nvPr>
            <p:ph type="ctrTitle"/>
          </p:nvPr>
        </p:nvSpPr>
        <p:spPr>
          <a:xfrm>
            <a:off x="1485900" y="252412"/>
            <a:ext cx="9144000" cy="3071813"/>
          </a:xfrm>
        </p:spPr>
        <p:txBody>
          <a:bodyPr>
            <a:normAutofit/>
          </a:bodyPr>
          <a:lstStyle/>
          <a:p>
            <a:r>
              <a:rPr lang="en-US" b="1" dirty="0"/>
              <a:t>Introduction to Data Analysis in R</a:t>
            </a:r>
            <a:endParaRPr lang="en-US" sz="4800" u="sng" dirty="0"/>
          </a:p>
        </p:txBody>
      </p:sp>
      <p:sp>
        <p:nvSpPr>
          <p:cNvPr id="3" name="Subtitle 2">
            <a:extLst>
              <a:ext uri="{FF2B5EF4-FFF2-40B4-BE49-F238E27FC236}">
                <a16:creationId xmlns:a16="http://schemas.microsoft.com/office/drawing/2014/main" id="{142FBA91-F45A-7A62-39C1-5292CF3318A7}"/>
              </a:ext>
            </a:extLst>
          </p:cNvPr>
          <p:cNvSpPr>
            <a:spLocks noGrp="1"/>
          </p:cNvSpPr>
          <p:nvPr>
            <p:ph type="subTitle" idx="1"/>
          </p:nvPr>
        </p:nvSpPr>
        <p:spPr>
          <a:xfrm>
            <a:off x="1504950" y="3714681"/>
            <a:ext cx="9144000" cy="2831892"/>
          </a:xfrm>
        </p:spPr>
        <p:txBody>
          <a:bodyPr>
            <a:noAutofit/>
          </a:bodyPr>
          <a:lstStyle/>
          <a:p>
            <a:r>
              <a:rPr lang="en-US" sz="3600" u="sng" dirty="0"/>
              <a:t>BIOL90041</a:t>
            </a:r>
          </a:p>
          <a:p>
            <a:r>
              <a:rPr lang="en-US" sz="3600" dirty="0"/>
              <a:t>Week 2</a:t>
            </a:r>
          </a:p>
          <a:p>
            <a:r>
              <a:rPr lang="en-US" sz="3600" dirty="0"/>
              <a:t>Dr. Kristoffer Wild</a:t>
            </a:r>
          </a:p>
        </p:txBody>
      </p:sp>
      <p:pic>
        <p:nvPicPr>
          <p:cNvPr id="4" name="Picture 3">
            <a:extLst>
              <a:ext uri="{FF2B5EF4-FFF2-40B4-BE49-F238E27FC236}">
                <a16:creationId xmlns:a16="http://schemas.microsoft.com/office/drawing/2014/main" id="{FA1BB792-1D12-1F1A-2116-01495E67DE7E}"/>
              </a:ext>
            </a:extLst>
          </p:cNvPr>
          <p:cNvPicPr>
            <a:picLocks noChangeAspect="1"/>
          </p:cNvPicPr>
          <p:nvPr/>
        </p:nvPicPr>
        <p:blipFill>
          <a:blip r:embed="rId2"/>
          <a:srcRect r="56457"/>
          <a:stretch/>
        </p:blipFill>
        <p:spPr>
          <a:xfrm>
            <a:off x="0" y="2519855"/>
            <a:ext cx="3384331" cy="5181600"/>
          </a:xfrm>
          <a:prstGeom prst="rect">
            <a:avLst/>
          </a:prstGeom>
        </p:spPr>
      </p:pic>
      <p:pic>
        <p:nvPicPr>
          <p:cNvPr id="5" name="Picture 4">
            <a:extLst>
              <a:ext uri="{FF2B5EF4-FFF2-40B4-BE49-F238E27FC236}">
                <a16:creationId xmlns:a16="http://schemas.microsoft.com/office/drawing/2014/main" id="{862A6643-DB70-B67C-BB72-ABAF84B070A9}"/>
              </a:ext>
            </a:extLst>
          </p:cNvPr>
          <p:cNvPicPr>
            <a:picLocks noChangeAspect="1"/>
          </p:cNvPicPr>
          <p:nvPr/>
        </p:nvPicPr>
        <p:blipFill>
          <a:blip r:embed="rId2"/>
          <a:srcRect l="49019" t="-2637" r="-19473" b="2637"/>
          <a:stretch/>
        </p:blipFill>
        <p:spPr>
          <a:xfrm>
            <a:off x="8555420" y="2598682"/>
            <a:ext cx="5475890" cy="5181600"/>
          </a:xfrm>
          <a:prstGeom prst="rect">
            <a:avLst/>
          </a:prstGeom>
        </p:spPr>
      </p:pic>
    </p:spTree>
    <p:extLst>
      <p:ext uri="{BB962C8B-B14F-4D97-AF65-F5344CB8AC3E}">
        <p14:creationId xmlns:p14="http://schemas.microsoft.com/office/powerpoint/2010/main" val="2241958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a:extLst>
              <a:ext uri="{FF2B5EF4-FFF2-40B4-BE49-F238E27FC236}">
                <a16:creationId xmlns:a16="http://schemas.microsoft.com/office/drawing/2014/main" id="{046A1846-5DD3-26BA-ACF2-FF012C706604}"/>
              </a:ext>
            </a:extLst>
          </p:cNvPr>
          <p:cNvSpPr txBox="1">
            <a:spLocks noChangeArrowheads="1"/>
          </p:cNvSpPr>
          <p:nvPr/>
        </p:nvSpPr>
        <p:spPr bwMode="auto">
          <a:xfrm>
            <a:off x="635876" y="110358"/>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2.  Structure of R</a:t>
            </a:r>
          </a:p>
        </p:txBody>
      </p:sp>
      <p:sp>
        <p:nvSpPr>
          <p:cNvPr id="8195" name="Text Box 2">
            <a:extLst>
              <a:ext uri="{FF2B5EF4-FFF2-40B4-BE49-F238E27FC236}">
                <a16:creationId xmlns:a16="http://schemas.microsoft.com/office/drawing/2014/main" id="{E954625E-CE28-0F7C-5EB2-89EA3987E472}"/>
              </a:ext>
            </a:extLst>
          </p:cNvPr>
          <p:cNvSpPr txBox="1">
            <a:spLocks noChangeArrowheads="1"/>
          </p:cNvSpPr>
          <p:nvPr/>
        </p:nvSpPr>
        <p:spPr bwMode="auto">
          <a:xfrm>
            <a:off x="646989" y="1634358"/>
            <a:ext cx="6762804"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panose="020B0604020202020204" pitchFamily="34" charset="0"/>
              </a:defRPr>
            </a:lvl1pPr>
            <a:lvl2pPr marL="741363" indent="-284163"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panose="020B0604020202020204" pitchFamily="34"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panose="020B0604020202020204" pitchFamily="34"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9pPr>
          </a:lstStyle>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The R environment is comprised of 'packages' (1,000s)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Packages are stored on the World Wide Web in repositories like CRAN (Comprehensive R Archive Network) and Bioconductor</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A package can be thought as a set of functions that perform related tasks</a:t>
            </a:r>
          </a:p>
          <a:p>
            <a:pPr lvl="1" eaLnBrk="1" hangingPunct="1">
              <a:spcBef>
                <a:spcPct val="0"/>
              </a:spcBef>
              <a:buClr>
                <a:schemeClr val="accent2"/>
              </a:buClr>
              <a:buFont typeface="Wingdings" pitchFamily="2" charset="2"/>
              <a:buChar char="§"/>
            </a:pPr>
            <a:r>
              <a:rPr lang="en-US" altLang="en-US" sz="1800" dirty="0" err="1">
                <a:solidFill>
                  <a:schemeClr val="tx1"/>
                </a:solidFill>
                <a:latin typeface="Aptos" panose="020B0004020202020204" pitchFamily="34" charset="0"/>
              </a:rPr>
              <a:t>dplyr</a:t>
            </a:r>
            <a:r>
              <a:rPr lang="en-US" altLang="en-US" sz="1800" dirty="0">
                <a:solidFill>
                  <a:schemeClr val="tx1"/>
                </a:solidFill>
                <a:latin typeface="Aptos" panose="020B0004020202020204" pitchFamily="34" charset="0"/>
              </a:rPr>
              <a:t> </a:t>
            </a:r>
            <a:r>
              <a:rPr lang="en-AU" sz="1800" b="0" i="0" dirty="0">
                <a:solidFill>
                  <a:srgbClr val="001D35"/>
                </a:solidFill>
                <a:effectLst/>
                <a:latin typeface="Aptos" panose="020B0004020202020204" pitchFamily="34" charset="0"/>
              </a:rPr>
              <a:t>popular data manipulation library</a:t>
            </a:r>
          </a:p>
          <a:p>
            <a:pPr lvl="1" eaLnBrk="1" hangingPunct="1">
              <a:spcBef>
                <a:spcPct val="0"/>
              </a:spcBef>
              <a:buClr>
                <a:schemeClr val="accent2"/>
              </a:buClr>
              <a:buFont typeface="Wingdings" pitchFamily="2" charset="2"/>
              <a:buChar char="§"/>
            </a:pPr>
            <a:r>
              <a:rPr lang="en-AU" altLang="en-US" sz="1800" dirty="0" err="1">
                <a:solidFill>
                  <a:srgbClr val="001D35"/>
                </a:solidFill>
                <a:latin typeface="Aptos" panose="020B0004020202020204" pitchFamily="34" charset="0"/>
              </a:rPr>
              <a:t>stringr</a:t>
            </a:r>
            <a:r>
              <a:rPr lang="en-AU" altLang="en-US" sz="1800" dirty="0">
                <a:solidFill>
                  <a:srgbClr val="001D35"/>
                </a:solidFill>
                <a:latin typeface="Aptos" panose="020B0004020202020204" pitchFamily="34" charset="0"/>
              </a:rPr>
              <a:t> </a:t>
            </a:r>
            <a:r>
              <a:rPr lang="en-AU" sz="1000" b="0" i="0" dirty="0">
                <a:solidFill>
                  <a:srgbClr val="001D35"/>
                </a:solidFill>
                <a:effectLst/>
                <a:latin typeface="Google Sans"/>
              </a:rPr>
              <a:t>For string manipulation.</a:t>
            </a:r>
            <a:endParaRPr lang="en-US" altLang="en-US" sz="1800" dirty="0">
              <a:solidFill>
                <a:schemeClr val="tx1"/>
              </a:solidFill>
              <a:latin typeface="Aptos" panose="020B0004020202020204" pitchFamily="34" charset="0"/>
            </a:endParaRP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ggplot2 package provides many graphical functions</a:t>
            </a: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When you first install R, many 'core' packages come bundled with the installation; other packages must be manually added</a:t>
            </a:r>
          </a:p>
        </p:txBody>
      </p:sp>
      <p:pic>
        <p:nvPicPr>
          <p:cNvPr id="26628" name="Picture 4" descr="Taller de Introducción a R">
            <a:extLst>
              <a:ext uri="{FF2B5EF4-FFF2-40B4-BE49-F238E27FC236}">
                <a16:creationId xmlns:a16="http://schemas.microsoft.com/office/drawing/2014/main" id="{E9E94271-275A-F58B-3D1E-7B59E70E6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727" y="1663786"/>
            <a:ext cx="3651868" cy="3530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a:extLst>
              <a:ext uri="{FF2B5EF4-FFF2-40B4-BE49-F238E27FC236}">
                <a16:creationId xmlns:a16="http://schemas.microsoft.com/office/drawing/2014/main" id="{008B4FFC-C1BA-C67C-FA6E-B49364797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0"/>
            <a:ext cx="731361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C084A-182F-CC87-D61B-C8DE4F10A421}"/>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6836DD02-B6A8-C8BA-470B-84E4E32FB7BD}"/>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615666BC-92EA-04A5-5C02-59CEB7A6EF5A}"/>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 name="Picture 6" descr="1 R and RStudio: Installation and Setup – An Introduction to Data Analysis">
            <a:extLst>
              <a:ext uri="{FF2B5EF4-FFF2-40B4-BE49-F238E27FC236}">
                <a16:creationId xmlns:a16="http://schemas.microsoft.com/office/drawing/2014/main" id="{90803076-1B49-E26C-4488-AE67D6258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842" y="2753048"/>
            <a:ext cx="4656082" cy="250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79520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8BF0-56C2-9946-1B2A-156C74DA389D}"/>
              </a:ext>
            </a:extLst>
          </p:cNvPr>
          <p:cNvSpPr>
            <a:spLocks noGrp="1"/>
          </p:cNvSpPr>
          <p:nvPr>
            <p:ph type="title"/>
          </p:nvPr>
        </p:nvSpPr>
        <p:spPr>
          <a:xfrm>
            <a:off x="829733" y="204259"/>
            <a:ext cx="10515600" cy="1325563"/>
          </a:xfrm>
        </p:spPr>
        <p:txBody>
          <a:bodyPr/>
          <a:lstStyle/>
          <a:p>
            <a:pPr eaLnBrk="1" hangingPunct="1">
              <a:lnSpc>
                <a:spcPct val="90000"/>
              </a:lnSpc>
              <a:spcBef>
                <a:spcPts val="500"/>
              </a:spcBef>
              <a:buClr>
                <a:schemeClr val="accent2"/>
              </a:buClr>
            </a:pPr>
            <a:r>
              <a:rPr lang="en-US" altLang="en-US" sz="4400" b="1" dirty="0"/>
              <a:t>3. Installation and set-up</a:t>
            </a:r>
          </a:p>
        </p:txBody>
      </p:sp>
      <p:sp>
        <p:nvSpPr>
          <p:cNvPr id="3" name="Content Placeholder 2">
            <a:extLst>
              <a:ext uri="{FF2B5EF4-FFF2-40B4-BE49-F238E27FC236}">
                <a16:creationId xmlns:a16="http://schemas.microsoft.com/office/drawing/2014/main" id="{67E534BF-720D-9B12-D0D9-11150A74B97B}"/>
              </a:ext>
            </a:extLst>
          </p:cNvPr>
          <p:cNvSpPr>
            <a:spLocks noGrp="1"/>
          </p:cNvSpPr>
          <p:nvPr>
            <p:ph idx="1"/>
          </p:nvPr>
        </p:nvSpPr>
        <p:spPr>
          <a:xfrm>
            <a:off x="771939" y="1690688"/>
            <a:ext cx="6166743" cy="4351338"/>
          </a:xfrm>
        </p:spPr>
        <p:txBody>
          <a:bodyPr>
            <a:noAutofit/>
          </a:bodyPr>
          <a:lstStyle/>
          <a:p>
            <a:pPr marL="0" indent="0">
              <a:buNone/>
            </a:pPr>
            <a:r>
              <a:rPr lang="en-US" sz="4000" dirty="0"/>
              <a:t>If you have not already, install </a:t>
            </a:r>
            <a:r>
              <a:rPr lang="en-US" sz="4000" b="1" dirty="0"/>
              <a:t>R</a:t>
            </a:r>
            <a:r>
              <a:rPr lang="en-US" sz="4000" dirty="0"/>
              <a:t> </a:t>
            </a:r>
            <a:r>
              <a:rPr lang="en-US" sz="4000" u="sng" dirty="0"/>
              <a:t>and</a:t>
            </a:r>
            <a:r>
              <a:rPr lang="en-US" sz="4000" dirty="0"/>
              <a:t> </a:t>
            </a:r>
            <a:r>
              <a:rPr lang="en-US" sz="4000" b="1" dirty="0"/>
              <a:t>RStudio</a:t>
            </a:r>
            <a:r>
              <a:rPr lang="en-US" sz="4000" dirty="0"/>
              <a:t> on your computer</a:t>
            </a:r>
          </a:p>
          <a:p>
            <a:pPr marL="0" indent="0">
              <a:buNone/>
            </a:pPr>
            <a:endParaRPr lang="en-US" sz="4000" dirty="0"/>
          </a:p>
          <a:p>
            <a:pPr marL="0" indent="0">
              <a:buNone/>
            </a:pPr>
            <a:r>
              <a:rPr lang="en-US" sz="4000" dirty="0">
                <a:hlinkClick r:id="rId2"/>
              </a:rPr>
              <a:t>https://posit.co/download/rstudio-desktop/</a:t>
            </a:r>
            <a:endParaRPr lang="en-US" sz="4000" dirty="0"/>
          </a:p>
          <a:p>
            <a:pPr lvl="1"/>
            <a:r>
              <a:rPr lang="en-US" sz="3600" dirty="0"/>
              <a:t>Choose any mirror, closer ones will be faster</a:t>
            </a:r>
          </a:p>
          <a:p>
            <a:endParaRPr lang="en-US" sz="4000" dirty="0"/>
          </a:p>
          <a:p>
            <a:pPr marL="0" indent="0">
              <a:buNone/>
            </a:pPr>
            <a:endParaRPr lang="en-US" sz="4000" dirty="0"/>
          </a:p>
          <a:p>
            <a:endParaRPr lang="en-US" sz="4000" dirty="0"/>
          </a:p>
        </p:txBody>
      </p:sp>
      <p:pic>
        <p:nvPicPr>
          <p:cNvPr id="4" name="Picture 3">
            <a:extLst>
              <a:ext uri="{FF2B5EF4-FFF2-40B4-BE49-F238E27FC236}">
                <a16:creationId xmlns:a16="http://schemas.microsoft.com/office/drawing/2014/main" id="{0A65B1FB-A005-E1B5-DEA4-3A8333DAA134}"/>
              </a:ext>
            </a:extLst>
          </p:cNvPr>
          <p:cNvPicPr>
            <a:picLocks noChangeAspect="1"/>
          </p:cNvPicPr>
          <p:nvPr/>
        </p:nvPicPr>
        <p:blipFill>
          <a:blip r:embed="rId3"/>
          <a:stretch>
            <a:fillRect/>
          </a:stretch>
        </p:blipFill>
        <p:spPr>
          <a:xfrm>
            <a:off x="6845297" y="1474662"/>
            <a:ext cx="5346703" cy="3571540"/>
          </a:xfrm>
          <a:prstGeom prst="rect">
            <a:avLst/>
          </a:prstGeom>
        </p:spPr>
      </p:pic>
    </p:spTree>
    <p:extLst>
      <p:ext uri="{BB962C8B-B14F-4D97-AF65-F5344CB8AC3E}">
        <p14:creationId xmlns:p14="http://schemas.microsoft.com/office/powerpoint/2010/main" val="3637801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382000" cy="944562"/>
          </a:xfrm>
        </p:spPr>
        <p:txBody>
          <a:bodyPr/>
          <a:lstStyle/>
          <a:p>
            <a:r>
              <a:rPr lang="en-US" dirty="0"/>
              <a:t>Load up R</a:t>
            </a:r>
          </a:p>
        </p:txBody>
      </p:sp>
      <p:sp>
        <p:nvSpPr>
          <p:cNvPr id="3" name="Content Placeholder 2"/>
          <p:cNvSpPr>
            <a:spLocks noGrp="1"/>
          </p:cNvSpPr>
          <p:nvPr>
            <p:ph idx="1"/>
          </p:nvPr>
        </p:nvSpPr>
        <p:spPr>
          <a:xfrm>
            <a:off x="1981200" y="1447800"/>
            <a:ext cx="3505200" cy="5105400"/>
          </a:xfrm>
        </p:spPr>
        <p:txBody>
          <a:bodyPr/>
          <a:lstStyle/>
          <a:p>
            <a:r>
              <a:rPr lang="en-US" dirty="0"/>
              <a:t>Find the standalone R program </a:t>
            </a:r>
          </a:p>
          <a:p>
            <a:r>
              <a:rPr lang="en-US" dirty="0"/>
              <a:t>Open it</a:t>
            </a:r>
          </a:p>
          <a:p>
            <a:r>
              <a:rPr lang="en-US" dirty="0"/>
              <a:t>Enter commands at the </a:t>
            </a:r>
            <a:r>
              <a:rPr lang="en-US" sz="2000" dirty="0">
                <a:latin typeface="Aptos" panose="020B0004020202020204" pitchFamily="34" charset="0"/>
                <a:cs typeface="Courier New" panose="02070309020205020404" pitchFamily="49" charset="0"/>
              </a:rPr>
              <a:t>&gt;</a:t>
            </a:r>
            <a:r>
              <a:rPr lang="en-US" dirty="0"/>
              <a:t> sign, e.g.</a:t>
            </a:r>
          </a:p>
          <a:p>
            <a:pPr indent="0">
              <a:buNone/>
            </a:pPr>
            <a:r>
              <a:rPr lang="en-US" sz="2400" dirty="0">
                <a:solidFill>
                  <a:srgbClr val="0000FF"/>
                </a:solidFill>
                <a:latin typeface="Aptos" panose="020B0004020202020204" pitchFamily="34" charset="0"/>
                <a:cs typeface="Courier New" panose="02070309020205020404" pitchFamily="49" charset="0"/>
              </a:rPr>
              <a:t>&gt; 2 + 4</a:t>
            </a:r>
          </a:p>
          <a:p>
            <a:pPr indent="0">
              <a:buNone/>
            </a:pPr>
            <a:r>
              <a:rPr lang="en-US" sz="2400" dirty="0">
                <a:solidFill>
                  <a:srgbClr val="0000FF"/>
                </a:solidFill>
                <a:latin typeface="Aptos" panose="020B0004020202020204" pitchFamily="34" charset="0"/>
                <a:cs typeface="Courier New" panose="02070309020205020404" pitchFamily="49" charset="0"/>
              </a:rPr>
              <a:t>&gt; x &lt;- 7</a:t>
            </a:r>
          </a:p>
          <a:p>
            <a:pPr indent="0">
              <a:buNone/>
            </a:pPr>
            <a:r>
              <a:rPr lang="en-US" sz="2400" dirty="0">
                <a:solidFill>
                  <a:srgbClr val="0000FF"/>
                </a:solidFill>
                <a:latin typeface="Aptos" panose="020B0004020202020204" pitchFamily="34" charset="0"/>
                <a:cs typeface="Courier New" panose="02070309020205020404" pitchFamily="49" charset="0"/>
              </a:rPr>
              <a:t>&gt; x + 19</a:t>
            </a:r>
          </a:p>
        </p:txBody>
      </p:sp>
      <p:pic>
        <p:nvPicPr>
          <p:cNvPr id="4098" name="Picture 2" descr="C:\Users\Trevor Branch\Documents\FISH552 Intro R\Background images\R 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976" y="1952626"/>
            <a:ext cx="362001" cy="36200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Trevor Branch\Documents\FISH552 Intro R\Background images\Standalone 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586" y="1616348"/>
            <a:ext cx="4886815" cy="396530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1602910">
            <a:off x="6018426" y="4691950"/>
            <a:ext cx="1600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3868445" y="4973686"/>
            <a:ext cx="809623" cy="8086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62008" y="5695168"/>
            <a:ext cx="3937553" cy="369332"/>
          </a:xfrm>
          <a:prstGeom prst="rect">
            <a:avLst/>
          </a:prstGeom>
          <a:noFill/>
        </p:spPr>
        <p:txBody>
          <a:bodyPr wrap="none" rtlCol="0">
            <a:spAutoFit/>
          </a:bodyPr>
          <a:lstStyle/>
          <a:p>
            <a:r>
              <a:rPr lang="en-US" dirty="0">
                <a:solidFill>
                  <a:schemeClr val="bg1">
                    <a:lumMod val="50000"/>
                  </a:schemeClr>
                </a:solidFill>
              </a:rPr>
              <a:t>This font means this is an R command</a:t>
            </a:r>
          </a:p>
        </p:txBody>
      </p:sp>
      <p:cxnSp>
        <p:nvCxnSpPr>
          <p:cNvPr id="11" name="Straight Arrow Connector 10"/>
          <p:cNvCxnSpPr/>
          <p:nvPr/>
        </p:nvCxnSpPr>
        <p:spPr>
          <a:xfrm flipH="1" flipV="1">
            <a:off x="2514600" y="5041083"/>
            <a:ext cx="152400" cy="78958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73119" y="5830670"/>
            <a:ext cx="1986506" cy="646331"/>
          </a:xfrm>
          <a:prstGeom prst="rect">
            <a:avLst/>
          </a:prstGeom>
          <a:noFill/>
        </p:spPr>
        <p:txBody>
          <a:bodyPr wrap="none" rtlCol="0">
            <a:spAutoFit/>
          </a:bodyPr>
          <a:lstStyle/>
          <a:p>
            <a:pPr algn="ctr"/>
            <a:r>
              <a:rPr lang="en-US" dirty="0">
                <a:solidFill>
                  <a:schemeClr val="bg1">
                    <a:lumMod val="50000"/>
                  </a:schemeClr>
                </a:solidFill>
              </a:rPr>
              <a:t>The &gt; is the R </a:t>
            </a:r>
          </a:p>
          <a:p>
            <a:pPr algn="ctr"/>
            <a:r>
              <a:rPr lang="en-US" dirty="0">
                <a:solidFill>
                  <a:schemeClr val="bg1">
                    <a:lumMod val="50000"/>
                  </a:schemeClr>
                </a:solidFill>
              </a:rPr>
              <a:t>command prompt</a:t>
            </a:r>
          </a:p>
        </p:txBody>
      </p:sp>
      <p:cxnSp>
        <p:nvCxnSpPr>
          <p:cNvPr id="16" name="Straight Arrow Connector 15"/>
          <p:cNvCxnSpPr/>
          <p:nvPr/>
        </p:nvCxnSpPr>
        <p:spPr>
          <a:xfrm flipH="1" flipV="1">
            <a:off x="3727425" y="4038602"/>
            <a:ext cx="950643" cy="17525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820171" y="4565136"/>
            <a:ext cx="857897" cy="121718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570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611" y="0"/>
            <a:ext cx="7729728" cy="1188720"/>
          </a:xfrm>
        </p:spPr>
        <p:txBody>
          <a:bodyPr/>
          <a:lstStyle/>
          <a:p>
            <a:r>
              <a:rPr lang="en-US" dirty="0"/>
              <a:t>What is R doing?</a:t>
            </a:r>
          </a:p>
        </p:txBody>
      </p:sp>
      <p:sp>
        <p:nvSpPr>
          <p:cNvPr id="3" name="Content Placeholder 2"/>
          <p:cNvSpPr>
            <a:spLocks noGrp="1"/>
          </p:cNvSpPr>
          <p:nvPr>
            <p:ph idx="1"/>
          </p:nvPr>
        </p:nvSpPr>
        <p:spPr/>
        <p:txBody>
          <a:bodyPr>
            <a:normAutofit/>
          </a:bodyPr>
          <a:lstStyle/>
          <a:p>
            <a:pPr marL="0" indent="0">
              <a:buNone/>
            </a:pPr>
            <a:r>
              <a:rPr lang="en-US" sz="2400" dirty="0">
                <a:solidFill>
                  <a:srgbClr val="0000FF"/>
                </a:solidFill>
                <a:latin typeface="Aptos" panose="020B0004020202020204" pitchFamily="34" charset="0"/>
                <a:cs typeface="Courier New" panose="02070309020205020404" pitchFamily="49" charset="0"/>
              </a:rPr>
              <a:t>&gt; 2+4</a:t>
            </a:r>
          </a:p>
          <a:p>
            <a:pPr marL="0" indent="0">
              <a:buNone/>
            </a:pPr>
            <a:r>
              <a:rPr lang="en-US" sz="2000" dirty="0">
                <a:latin typeface="Aptos" panose="020B0004020202020204" pitchFamily="34" charset="0"/>
                <a:cs typeface="Courier New" panose="02070309020205020404" pitchFamily="49" charset="0"/>
              </a:rPr>
              <a:t>[1] 6</a:t>
            </a:r>
          </a:p>
          <a:p>
            <a:pPr marL="0" indent="0">
              <a:buNone/>
            </a:pPr>
            <a:r>
              <a:rPr lang="en-US" sz="2400" dirty="0">
                <a:solidFill>
                  <a:srgbClr val="0000FF"/>
                </a:solidFill>
                <a:latin typeface="Aptos" panose="020B0004020202020204" pitchFamily="34" charset="0"/>
                <a:cs typeface="Courier New" panose="02070309020205020404" pitchFamily="49" charset="0"/>
              </a:rPr>
              <a:t>&gt; x &lt;- 7</a:t>
            </a:r>
          </a:p>
          <a:p>
            <a:pPr marL="0" indent="0">
              <a:buNone/>
            </a:pPr>
            <a:r>
              <a:rPr lang="en-US" sz="2400" dirty="0">
                <a:solidFill>
                  <a:srgbClr val="0000FF"/>
                </a:solidFill>
                <a:latin typeface="Aptos" panose="020B0004020202020204" pitchFamily="34" charset="0"/>
                <a:cs typeface="Courier New" panose="02070309020205020404" pitchFamily="49" charset="0"/>
              </a:rPr>
              <a:t>&gt; x + 19</a:t>
            </a:r>
          </a:p>
          <a:p>
            <a:pPr marL="0" indent="0">
              <a:buNone/>
            </a:pPr>
            <a:r>
              <a:rPr lang="en-US" sz="2000" dirty="0">
                <a:latin typeface="Aptos" panose="020B0004020202020204" pitchFamily="34" charset="0"/>
                <a:cs typeface="Courier New" panose="02070309020205020404" pitchFamily="49" charset="0"/>
              </a:rPr>
              <a:t>[1] 26</a:t>
            </a:r>
          </a:p>
          <a:p>
            <a:pPr marL="0" indent="0">
              <a:buNone/>
            </a:pPr>
            <a:r>
              <a:rPr lang="en-US" sz="2400" dirty="0">
                <a:solidFill>
                  <a:srgbClr val="0000FF"/>
                </a:solidFill>
                <a:latin typeface="Aptos" panose="020B0004020202020204" pitchFamily="34" charset="0"/>
                <a:cs typeface="Courier New" panose="02070309020205020404" pitchFamily="49" charset="0"/>
              </a:rPr>
              <a:t>&gt; X + 10</a:t>
            </a:r>
          </a:p>
          <a:p>
            <a:pPr marL="0" indent="0">
              <a:buNone/>
            </a:pPr>
            <a:r>
              <a:rPr lang="en-US" sz="2000" dirty="0">
                <a:latin typeface="Aptos" panose="020B0004020202020204" pitchFamily="34" charset="0"/>
                <a:cs typeface="Courier New" panose="02070309020205020404" pitchFamily="49" charset="0"/>
              </a:rPr>
              <a:t>Error: object 'X' not found</a:t>
            </a:r>
          </a:p>
        </p:txBody>
      </p:sp>
      <p:sp>
        <p:nvSpPr>
          <p:cNvPr id="4" name="TextBox 3"/>
          <p:cNvSpPr txBox="1"/>
          <p:nvPr/>
        </p:nvSpPr>
        <p:spPr>
          <a:xfrm>
            <a:off x="3749041" y="1334870"/>
            <a:ext cx="6348341" cy="646331"/>
          </a:xfrm>
          <a:prstGeom prst="rect">
            <a:avLst/>
          </a:prstGeom>
          <a:noFill/>
        </p:spPr>
        <p:txBody>
          <a:bodyPr wrap="none" rtlCol="0">
            <a:spAutoFit/>
          </a:bodyPr>
          <a:lstStyle/>
          <a:p>
            <a:r>
              <a:rPr lang="en-US" dirty="0">
                <a:solidFill>
                  <a:schemeClr val="bg1">
                    <a:lumMod val="50000"/>
                  </a:schemeClr>
                </a:solidFill>
              </a:rPr>
              <a:t>The </a:t>
            </a:r>
            <a:r>
              <a:rPr lang="en-US" b="1" dirty="0"/>
              <a:t>[1] </a:t>
            </a:r>
            <a:r>
              <a:rPr lang="en-US" dirty="0">
                <a:solidFill>
                  <a:schemeClr val="bg1">
                    <a:lumMod val="50000"/>
                  </a:schemeClr>
                </a:solidFill>
              </a:rPr>
              <a:t>means the first element of a vector</a:t>
            </a:r>
          </a:p>
          <a:p>
            <a:r>
              <a:rPr lang="en-US" dirty="0">
                <a:solidFill>
                  <a:schemeClr val="bg1">
                    <a:lumMod val="50000"/>
                  </a:schemeClr>
                </a:solidFill>
              </a:rPr>
              <a:t>Even a single number in R is a vector, so “6” is a vector of size 1</a:t>
            </a:r>
          </a:p>
        </p:txBody>
      </p:sp>
      <p:cxnSp>
        <p:nvCxnSpPr>
          <p:cNvPr id="5" name="Straight Arrow Connector 4"/>
          <p:cNvCxnSpPr>
            <a:stCxn id="4" idx="1"/>
          </p:cNvCxnSpPr>
          <p:nvPr/>
        </p:nvCxnSpPr>
        <p:spPr>
          <a:xfrm flipH="1">
            <a:off x="2514600" y="1658036"/>
            <a:ext cx="1234440" cy="32316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H="1">
            <a:off x="2387600" y="2766716"/>
            <a:ext cx="1651000" cy="179684"/>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38600" y="2630270"/>
            <a:ext cx="6756530" cy="646331"/>
          </a:xfrm>
          <a:prstGeom prst="rect">
            <a:avLst/>
          </a:prstGeom>
          <a:noFill/>
        </p:spPr>
        <p:txBody>
          <a:bodyPr wrap="none" rtlCol="0">
            <a:spAutoFit/>
          </a:bodyPr>
          <a:lstStyle/>
          <a:p>
            <a:r>
              <a:rPr lang="en-US" b="1" dirty="0"/>
              <a:t>&lt;- </a:t>
            </a:r>
            <a:r>
              <a:rPr lang="en-US" dirty="0">
                <a:solidFill>
                  <a:schemeClr val="bg1">
                    <a:lumMod val="50000"/>
                  </a:schemeClr>
                </a:solidFill>
              </a:rPr>
              <a:t>means “assign” in this case “assign the value 7 to the variable x”</a:t>
            </a:r>
          </a:p>
          <a:p>
            <a:r>
              <a:rPr lang="en-US" dirty="0">
                <a:solidFill>
                  <a:schemeClr val="bg1">
                    <a:lumMod val="50000"/>
                  </a:schemeClr>
                </a:solidFill>
              </a:rPr>
              <a:t>Some use = for this purpose but it is frowned upon</a:t>
            </a:r>
          </a:p>
        </p:txBody>
      </p:sp>
      <p:cxnSp>
        <p:nvCxnSpPr>
          <p:cNvPr id="11" name="Straight Arrow Connector 10"/>
          <p:cNvCxnSpPr>
            <a:cxnSpLocks/>
            <a:stCxn id="12" idx="1"/>
          </p:cNvCxnSpPr>
          <p:nvPr/>
        </p:nvCxnSpPr>
        <p:spPr>
          <a:xfrm flipH="1" flipV="1">
            <a:off x="2540000" y="3403600"/>
            <a:ext cx="1498600" cy="1769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38600" y="3395870"/>
            <a:ext cx="4568110" cy="369332"/>
          </a:xfrm>
          <a:prstGeom prst="rect">
            <a:avLst/>
          </a:prstGeom>
          <a:noFill/>
        </p:spPr>
        <p:txBody>
          <a:bodyPr wrap="none" rtlCol="0">
            <a:spAutoFit/>
          </a:bodyPr>
          <a:lstStyle/>
          <a:p>
            <a:r>
              <a:rPr lang="en-US" dirty="0">
                <a:solidFill>
                  <a:schemeClr val="bg1">
                    <a:lumMod val="50000"/>
                  </a:schemeClr>
                </a:solidFill>
              </a:rPr>
              <a:t>Adding 19 to x gives the expected value of 26</a:t>
            </a:r>
          </a:p>
        </p:txBody>
      </p:sp>
      <p:cxnSp>
        <p:nvCxnSpPr>
          <p:cNvPr id="13" name="Straight Arrow Connector 12"/>
          <p:cNvCxnSpPr>
            <a:cxnSpLocks/>
          </p:cNvCxnSpPr>
          <p:nvPr/>
        </p:nvCxnSpPr>
        <p:spPr>
          <a:xfrm flipH="1" flipV="1">
            <a:off x="2387600" y="4233333"/>
            <a:ext cx="804333" cy="26246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76600" y="4652665"/>
            <a:ext cx="4015740" cy="923330"/>
          </a:xfrm>
          <a:prstGeom prst="rect">
            <a:avLst/>
          </a:prstGeom>
          <a:noFill/>
        </p:spPr>
        <p:txBody>
          <a:bodyPr wrap="square" rtlCol="0">
            <a:spAutoFit/>
          </a:bodyPr>
          <a:lstStyle/>
          <a:p>
            <a:r>
              <a:rPr lang="en-US" dirty="0">
                <a:solidFill>
                  <a:schemeClr val="bg1">
                    <a:lumMod val="50000"/>
                  </a:schemeClr>
                </a:solidFill>
              </a:rPr>
              <a:t>X is not the same as x</a:t>
            </a:r>
          </a:p>
          <a:p>
            <a:r>
              <a:rPr lang="en-US" dirty="0">
                <a:solidFill>
                  <a:schemeClr val="bg1">
                    <a:lumMod val="50000"/>
                  </a:schemeClr>
                </a:solidFill>
              </a:rPr>
              <a:t>R is </a:t>
            </a:r>
            <a:r>
              <a:rPr lang="en-US" b="1" dirty="0"/>
              <a:t>case sensitive</a:t>
            </a:r>
            <a:r>
              <a:rPr lang="en-US" dirty="0">
                <a:solidFill>
                  <a:schemeClr val="bg1">
                    <a:lumMod val="50000"/>
                  </a:schemeClr>
                </a:solidFill>
              </a:rPr>
              <a:t>: upper case letters are different to lower case letters</a:t>
            </a:r>
          </a:p>
        </p:txBody>
      </p:sp>
    </p:spTree>
    <p:extLst>
      <p:ext uri="{BB962C8B-B14F-4D97-AF65-F5344CB8AC3E}">
        <p14:creationId xmlns:p14="http://schemas.microsoft.com/office/powerpoint/2010/main" val="120578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3" y="187325"/>
            <a:ext cx="11353800" cy="1325563"/>
          </a:xfrm>
        </p:spPr>
        <p:txBody>
          <a:bodyPr>
            <a:normAutofit/>
          </a:bodyPr>
          <a:lstStyle/>
          <a:p>
            <a:r>
              <a:rPr lang="en-US" dirty="0" err="1"/>
              <a:t>Rstudio</a:t>
            </a:r>
            <a:r>
              <a:rPr lang="en-US" dirty="0"/>
              <a:t>: An Integrated Development Environment</a:t>
            </a:r>
          </a:p>
        </p:txBody>
      </p:sp>
      <p:sp>
        <p:nvSpPr>
          <p:cNvPr id="4" name="Content Placeholder 2"/>
          <p:cNvSpPr>
            <a:spLocks noGrp="1"/>
          </p:cNvSpPr>
          <p:nvPr>
            <p:ph idx="1"/>
          </p:nvPr>
        </p:nvSpPr>
        <p:spPr>
          <a:xfrm>
            <a:off x="406400" y="1447800"/>
            <a:ext cx="9804400" cy="5105400"/>
          </a:xfrm>
        </p:spPr>
        <p:txBody>
          <a:bodyPr>
            <a:normAutofit/>
          </a:bodyPr>
          <a:lstStyle/>
          <a:p>
            <a:r>
              <a:rPr lang="en-US" dirty="0"/>
              <a:t>It is tedious to write R code in the command line</a:t>
            </a:r>
          </a:p>
          <a:p>
            <a:r>
              <a:rPr lang="en-US" dirty="0"/>
              <a:t>Old style: create a text file (e.g. Notepad) and copy the code you want to run to the command line</a:t>
            </a:r>
          </a:p>
          <a:p>
            <a:r>
              <a:rPr lang="en-US" dirty="0"/>
              <a:t>Much better to use RStudio. Why? </a:t>
            </a:r>
          </a:p>
          <a:p>
            <a:pPr lvl="1"/>
            <a:r>
              <a:rPr lang="en-US" dirty="0"/>
              <a:t>Multiple input-output files</a:t>
            </a:r>
          </a:p>
          <a:p>
            <a:pPr lvl="1"/>
            <a:r>
              <a:rPr lang="en-US" dirty="0"/>
              <a:t>View variable values, color coding</a:t>
            </a:r>
          </a:p>
          <a:p>
            <a:pPr lvl="1"/>
            <a:r>
              <a:rPr lang="en-US" dirty="0"/>
              <a:t>Built-in help</a:t>
            </a:r>
          </a:p>
          <a:p>
            <a:pPr lvl="1"/>
            <a:r>
              <a:rPr lang="en-US" dirty="0"/>
              <a:t>Quick running of code</a:t>
            </a:r>
          </a:p>
          <a:p>
            <a:pPr lvl="1"/>
            <a:r>
              <a:rPr lang="en-US" dirty="0"/>
              <a:t>Easy file handling</a:t>
            </a:r>
          </a:p>
          <a:p>
            <a:pPr lvl="1"/>
            <a:r>
              <a:rPr lang="en-US" dirty="0"/>
              <a:t>Easy package installation</a:t>
            </a:r>
          </a:p>
          <a:p>
            <a:pPr lvl="1"/>
            <a:r>
              <a:rPr lang="en-US" dirty="0"/>
              <a:t>Many other reasons</a:t>
            </a:r>
          </a:p>
          <a:p>
            <a:endParaRPr lang="en-US" dirty="0"/>
          </a:p>
        </p:txBody>
      </p:sp>
      <p:pic>
        <p:nvPicPr>
          <p:cNvPr id="28674" name="Picture 2" descr="2 The R and RStudio Environments – Exploratory Data Analysis in R">
            <a:extLst>
              <a:ext uri="{FF2B5EF4-FFF2-40B4-BE49-F238E27FC236}">
                <a16:creationId xmlns:a16="http://schemas.microsoft.com/office/drawing/2014/main" id="{9743258B-CFF4-6B14-F825-636AC764D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800" y="3429000"/>
            <a:ext cx="6094199" cy="268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5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3000" y="1000471"/>
            <a:ext cx="7035800" cy="585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312559" y="1877729"/>
            <a:ext cx="1461362"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6" name="TextBox 5"/>
          <p:cNvSpPr txBox="1"/>
          <p:nvPr/>
        </p:nvSpPr>
        <p:spPr>
          <a:xfrm>
            <a:off x="6172201" y="3113861"/>
            <a:ext cx="2702215"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7" name="TextBox 6"/>
          <p:cNvSpPr txBox="1"/>
          <p:nvPr/>
        </p:nvSpPr>
        <p:spPr>
          <a:xfrm>
            <a:off x="6942668" y="4650667"/>
            <a:ext cx="1600823"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8" name="TextBox 7"/>
          <p:cNvSpPr txBox="1"/>
          <p:nvPr/>
        </p:nvSpPr>
        <p:spPr>
          <a:xfrm>
            <a:off x="3281681" y="4197595"/>
            <a:ext cx="2521075"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
        <p:nvSpPr>
          <p:cNvPr id="3" name="Title 1">
            <a:extLst>
              <a:ext uri="{FF2B5EF4-FFF2-40B4-BE49-F238E27FC236}">
                <a16:creationId xmlns:a16="http://schemas.microsoft.com/office/drawing/2014/main" id="{4FF0D925-06B8-BA4E-6C15-06BBCFEFFB81}"/>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An example</a:t>
            </a:r>
          </a:p>
        </p:txBody>
      </p:sp>
    </p:spTree>
    <p:extLst>
      <p:ext uri="{BB962C8B-B14F-4D97-AF65-F5344CB8AC3E}">
        <p14:creationId xmlns:p14="http://schemas.microsoft.com/office/powerpoint/2010/main" val="103632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2504A-6CC4-5EDA-8A6A-91B37BEB7AB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CAE28A7-715D-2E18-13BB-2F3C46283AFF}"/>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BECCD93D-988E-7931-C62B-2BA1B895AC3A}"/>
              </a:ext>
            </a:extLst>
          </p:cNvPr>
          <p:cNvPicPr>
            <a:picLocks noChangeAspect="1"/>
          </p:cNvPicPr>
          <p:nvPr/>
        </p:nvPicPr>
        <p:blipFill>
          <a:blip r:embed="rId2"/>
          <a:stretch>
            <a:fillRect/>
          </a:stretch>
        </p:blipFill>
        <p:spPr>
          <a:xfrm>
            <a:off x="1312433" y="1010883"/>
            <a:ext cx="10015370" cy="5633645"/>
          </a:xfrm>
          <a:prstGeom prst="rect">
            <a:avLst/>
          </a:prstGeom>
        </p:spPr>
      </p:pic>
    </p:spTree>
    <p:extLst>
      <p:ext uri="{BB962C8B-B14F-4D97-AF65-F5344CB8AC3E}">
        <p14:creationId xmlns:p14="http://schemas.microsoft.com/office/powerpoint/2010/main" val="1927444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33149-93F4-8FAD-001F-29752A69FA6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57A21F5-BD3A-AFDD-86D1-9DBB07F3341A}"/>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31FCA59F-4F0A-6B0D-B08A-4532CA2E6896}"/>
              </a:ext>
            </a:extLst>
          </p:cNvPr>
          <p:cNvPicPr>
            <a:picLocks noChangeAspect="1"/>
          </p:cNvPicPr>
          <p:nvPr/>
        </p:nvPicPr>
        <p:blipFill>
          <a:blip r:embed="rId2"/>
          <a:stretch>
            <a:fillRect/>
          </a:stretch>
        </p:blipFill>
        <p:spPr>
          <a:xfrm>
            <a:off x="1312433" y="1010883"/>
            <a:ext cx="10015370" cy="5633645"/>
          </a:xfrm>
          <a:prstGeom prst="rect">
            <a:avLst/>
          </a:prstGeom>
        </p:spPr>
      </p:pic>
      <p:pic>
        <p:nvPicPr>
          <p:cNvPr id="4" name="Picture 3">
            <a:extLst>
              <a:ext uri="{FF2B5EF4-FFF2-40B4-BE49-F238E27FC236}">
                <a16:creationId xmlns:a16="http://schemas.microsoft.com/office/drawing/2014/main" id="{FB33BBC9-333D-5B47-D27E-607CCB1CF4E5}"/>
              </a:ext>
            </a:extLst>
          </p:cNvPr>
          <p:cNvPicPr>
            <a:picLocks noChangeAspect="1"/>
          </p:cNvPicPr>
          <p:nvPr/>
        </p:nvPicPr>
        <p:blipFill>
          <a:blip r:embed="rId3"/>
          <a:srcRect t="2158"/>
          <a:stretch/>
        </p:blipFill>
        <p:spPr>
          <a:xfrm>
            <a:off x="1076960" y="914400"/>
            <a:ext cx="10799482" cy="5943600"/>
          </a:xfrm>
          <a:prstGeom prst="rect">
            <a:avLst/>
          </a:prstGeom>
        </p:spPr>
      </p:pic>
    </p:spTree>
    <p:extLst>
      <p:ext uri="{BB962C8B-B14F-4D97-AF65-F5344CB8AC3E}">
        <p14:creationId xmlns:p14="http://schemas.microsoft.com/office/powerpoint/2010/main" val="197223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3062D-E0A4-463A-9B16-14F4A4E1FE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B5D313-DC6F-F843-296C-C7A12E839038}"/>
              </a:ext>
            </a:extLst>
          </p:cNvPr>
          <p:cNvPicPr>
            <a:picLocks noChangeAspect="1"/>
          </p:cNvPicPr>
          <p:nvPr/>
        </p:nvPicPr>
        <p:blipFill>
          <a:blip r:embed="rId3"/>
          <a:stretch>
            <a:fillRect/>
          </a:stretch>
        </p:blipFill>
        <p:spPr>
          <a:xfrm>
            <a:off x="0" y="0"/>
            <a:ext cx="12192000" cy="6894340"/>
          </a:xfrm>
          <a:prstGeom prst="rect">
            <a:avLst/>
          </a:prstGeom>
        </p:spPr>
      </p:pic>
    </p:spTree>
    <p:extLst>
      <p:ext uri="{BB962C8B-B14F-4D97-AF65-F5344CB8AC3E}">
        <p14:creationId xmlns:p14="http://schemas.microsoft.com/office/powerpoint/2010/main" val="3472275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59C2E-F305-0B32-0249-EFF3BF561E7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63B855A-FCB5-F881-6B51-429E20854E3A}"/>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65E2A2CB-EE43-86B7-7725-8C95B2560C86}"/>
              </a:ext>
            </a:extLst>
          </p:cNvPr>
          <p:cNvPicPr>
            <a:picLocks noChangeAspect="1"/>
          </p:cNvPicPr>
          <p:nvPr/>
        </p:nvPicPr>
        <p:blipFill>
          <a:blip r:embed="rId2"/>
          <a:stretch>
            <a:fillRect/>
          </a:stretch>
        </p:blipFill>
        <p:spPr>
          <a:xfrm>
            <a:off x="1312433" y="1010883"/>
            <a:ext cx="10015370" cy="5633645"/>
          </a:xfrm>
          <a:prstGeom prst="rect">
            <a:avLst/>
          </a:prstGeom>
        </p:spPr>
      </p:pic>
      <p:pic>
        <p:nvPicPr>
          <p:cNvPr id="4" name="Picture 3">
            <a:extLst>
              <a:ext uri="{FF2B5EF4-FFF2-40B4-BE49-F238E27FC236}">
                <a16:creationId xmlns:a16="http://schemas.microsoft.com/office/drawing/2014/main" id="{EAD67718-A9C8-6C07-6379-B3C0828F4DC8}"/>
              </a:ext>
            </a:extLst>
          </p:cNvPr>
          <p:cNvPicPr>
            <a:picLocks noChangeAspect="1"/>
          </p:cNvPicPr>
          <p:nvPr/>
        </p:nvPicPr>
        <p:blipFill>
          <a:blip r:embed="rId3"/>
          <a:srcRect t="2158"/>
          <a:stretch/>
        </p:blipFill>
        <p:spPr>
          <a:xfrm>
            <a:off x="1076960" y="914400"/>
            <a:ext cx="10799482" cy="5943600"/>
          </a:xfrm>
          <a:prstGeom prst="rect">
            <a:avLst/>
          </a:prstGeom>
        </p:spPr>
      </p:pic>
      <p:pic>
        <p:nvPicPr>
          <p:cNvPr id="5" name="Picture 4">
            <a:extLst>
              <a:ext uri="{FF2B5EF4-FFF2-40B4-BE49-F238E27FC236}">
                <a16:creationId xmlns:a16="http://schemas.microsoft.com/office/drawing/2014/main" id="{073747E1-FC12-D6DA-8C3E-BE68BD6E8532}"/>
              </a:ext>
            </a:extLst>
          </p:cNvPr>
          <p:cNvPicPr>
            <a:picLocks noChangeAspect="1"/>
          </p:cNvPicPr>
          <p:nvPr/>
        </p:nvPicPr>
        <p:blipFill>
          <a:blip r:embed="rId4"/>
          <a:stretch>
            <a:fillRect/>
          </a:stretch>
        </p:blipFill>
        <p:spPr>
          <a:xfrm>
            <a:off x="1026459" y="909525"/>
            <a:ext cx="10957560" cy="6163628"/>
          </a:xfrm>
          <a:prstGeom prst="rect">
            <a:avLst/>
          </a:prstGeom>
        </p:spPr>
      </p:pic>
      <p:sp>
        <p:nvSpPr>
          <p:cNvPr id="6" name="TextBox 5">
            <a:extLst>
              <a:ext uri="{FF2B5EF4-FFF2-40B4-BE49-F238E27FC236}">
                <a16:creationId xmlns:a16="http://schemas.microsoft.com/office/drawing/2014/main" id="{E43E41CE-8227-EA84-7EB9-4E246FB5EF0A}"/>
              </a:ext>
            </a:extLst>
          </p:cNvPr>
          <p:cNvSpPr txBox="1"/>
          <p:nvPr/>
        </p:nvSpPr>
        <p:spPr>
          <a:xfrm>
            <a:off x="4690334" y="3022899"/>
            <a:ext cx="903642" cy="419548"/>
          </a:xfrm>
          <a:prstGeom prst="rect">
            <a:avLst/>
          </a:prstGeom>
          <a:noFill/>
          <a:ln w="53975">
            <a:solidFill>
              <a:srgbClr val="FF0000"/>
            </a:solidFill>
          </a:ln>
        </p:spPr>
        <p:txBody>
          <a:bodyPr wrap="square" rtlCol="0">
            <a:spAutoFit/>
          </a:bodyPr>
          <a:lstStyle/>
          <a:p>
            <a:endParaRPr lang="en-AU" dirty="0"/>
          </a:p>
        </p:txBody>
      </p:sp>
      <p:sp>
        <p:nvSpPr>
          <p:cNvPr id="10" name="TextBox 9">
            <a:extLst>
              <a:ext uri="{FF2B5EF4-FFF2-40B4-BE49-F238E27FC236}">
                <a16:creationId xmlns:a16="http://schemas.microsoft.com/office/drawing/2014/main" id="{0AE90200-3CE6-55F9-D955-3557C9447169}"/>
              </a:ext>
            </a:extLst>
          </p:cNvPr>
          <p:cNvSpPr txBox="1"/>
          <p:nvPr/>
        </p:nvSpPr>
        <p:spPr>
          <a:xfrm>
            <a:off x="3455309" y="2125379"/>
            <a:ext cx="1461362"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11" name="TextBox 10">
            <a:extLst>
              <a:ext uri="{FF2B5EF4-FFF2-40B4-BE49-F238E27FC236}">
                <a16:creationId xmlns:a16="http://schemas.microsoft.com/office/drawing/2014/main" id="{F40D9DFF-05F4-440F-E28B-00602B3EBDE7}"/>
              </a:ext>
            </a:extLst>
          </p:cNvPr>
          <p:cNvSpPr txBox="1"/>
          <p:nvPr/>
        </p:nvSpPr>
        <p:spPr>
          <a:xfrm>
            <a:off x="1390651" y="3971111"/>
            <a:ext cx="2702215"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12" name="TextBox 11">
            <a:extLst>
              <a:ext uri="{FF2B5EF4-FFF2-40B4-BE49-F238E27FC236}">
                <a16:creationId xmlns:a16="http://schemas.microsoft.com/office/drawing/2014/main" id="{6679B8E5-894A-0B2B-B13E-248ADDF6C9C3}"/>
              </a:ext>
            </a:extLst>
          </p:cNvPr>
          <p:cNvSpPr txBox="1"/>
          <p:nvPr/>
        </p:nvSpPr>
        <p:spPr>
          <a:xfrm>
            <a:off x="9019118" y="5031667"/>
            <a:ext cx="1600823"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13" name="TextBox 12">
            <a:extLst>
              <a:ext uri="{FF2B5EF4-FFF2-40B4-BE49-F238E27FC236}">
                <a16:creationId xmlns:a16="http://schemas.microsoft.com/office/drawing/2014/main" id="{9954BA43-5BE3-C95D-48D6-96BA5CE6EEDC}"/>
              </a:ext>
            </a:extLst>
          </p:cNvPr>
          <p:cNvSpPr txBox="1"/>
          <p:nvPr/>
        </p:nvSpPr>
        <p:spPr>
          <a:xfrm>
            <a:off x="8672831" y="2578345"/>
            <a:ext cx="2521075"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Tree>
    <p:extLst>
      <p:ext uri="{BB962C8B-B14F-4D97-AF65-F5344CB8AC3E}">
        <p14:creationId xmlns:p14="http://schemas.microsoft.com/office/powerpoint/2010/main" val="2425506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B49DF-3428-4DFD-23F4-9969510676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D5161E-2E91-A7E0-B488-B635F9F9CACC}"/>
              </a:ext>
            </a:extLst>
          </p:cNvPr>
          <p:cNvPicPr>
            <a:picLocks noChangeAspect="1"/>
          </p:cNvPicPr>
          <p:nvPr/>
        </p:nvPicPr>
        <p:blipFill>
          <a:blip r:embed="rId3"/>
          <a:stretch>
            <a:fillRect/>
          </a:stretch>
        </p:blipFill>
        <p:spPr>
          <a:xfrm>
            <a:off x="2242645" y="1664187"/>
            <a:ext cx="9055976" cy="5677728"/>
          </a:xfrm>
          <a:prstGeom prst="rect">
            <a:avLst/>
          </a:prstGeom>
        </p:spPr>
      </p:pic>
      <p:sp>
        <p:nvSpPr>
          <p:cNvPr id="4" name="Text Box 1">
            <a:extLst>
              <a:ext uri="{FF2B5EF4-FFF2-40B4-BE49-F238E27FC236}">
                <a16:creationId xmlns:a16="http://schemas.microsoft.com/office/drawing/2014/main" id="{E094C406-881B-EF69-DB65-931E7D0C046C}"/>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
        <p:nvSpPr>
          <p:cNvPr id="6" name="TextBox 5">
            <a:extLst>
              <a:ext uri="{FF2B5EF4-FFF2-40B4-BE49-F238E27FC236}">
                <a16:creationId xmlns:a16="http://schemas.microsoft.com/office/drawing/2014/main" id="{330046F3-D97A-E81E-FCEA-9371C59B065A}"/>
              </a:ext>
            </a:extLst>
          </p:cNvPr>
          <p:cNvSpPr txBox="1"/>
          <p:nvPr/>
        </p:nvSpPr>
        <p:spPr>
          <a:xfrm>
            <a:off x="2480441" y="5221042"/>
            <a:ext cx="4035973" cy="923330"/>
          </a:xfrm>
          <a:prstGeom prst="rect">
            <a:avLst/>
          </a:prstGeom>
          <a:noFill/>
        </p:spPr>
        <p:txBody>
          <a:bodyPr wrap="square">
            <a:spAutoFit/>
          </a:bodyPr>
          <a:lstStyle/>
          <a:p>
            <a:pPr marL="0" indent="0" eaLnBrk="1" hangingPunct="1">
              <a:spcBef>
                <a:spcPct val="0"/>
              </a:spcBef>
              <a:buClr>
                <a:schemeClr val="accent2"/>
              </a:buClr>
              <a:defRPr/>
            </a:pPr>
            <a:r>
              <a:rPr lang="en-US" altLang="en-US" sz="1800" u="sng" dirty="0">
                <a:solidFill>
                  <a:schemeClr val="tx1"/>
                </a:solidFill>
                <a:latin typeface="Aptos" panose="020B0004020202020204" pitchFamily="34" charset="0"/>
              </a:rPr>
              <a:t>In this lecture, code that you are expected to type is </a:t>
            </a:r>
            <a:r>
              <a:rPr lang="en-US" altLang="en-US" sz="1800" u="sng" dirty="0" err="1">
                <a:solidFill>
                  <a:schemeClr val="tx1"/>
                </a:solidFill>
                <a:latin typeface="Aptos" panose="020B0004020202020204" pitchFamily="34" charset="0"/>
              </a:rPr>
              <a:t>coloured</a:t>
            </a:r>
            <a:r>
              <a:rPr lang="en-US" altLang="en-US" sz="1800" u="sng" dirty="0">
                <a:solidFill>
                  <a:schemeClr val="tx1"/>
                </a:solidFill>
                <a:latin typeface="Aptos" panose="020B0004020202020204" pitchFamily="34" charset="0"/>
              </a:rPr>
              <a:t> </a:t>
            </a:r>
            <a:r>
              <a:rPr lang="en-US" altLang="en-US" sz="1800" u="sng" dirty="0">
                <a:solidFill>
                  <a:srgbClr val="FF0000"/>
                </a:solidFill>
                <a:latin typeface="Aptos" panose="020B0004020202020204" pitchFamily="34" charset="0"/>
              </a:rPr>
              <a:t>red and ‘have #s above it!’</a:t>
            </a:r>
          </a:p>
        </p:txBody>
      </p:sp>
      <p:sp>
        <p:nvSpPr>
          <p:cNvPr id="7" name="Text Box 2">
            <a:extLst>
              <a:ext uri="{FF2B5EF4-FFF2-40B4-BE49-F238E27FC236}">
                <a16:creationId xmlns:a16="http://schemas.microsoft.com/office/drawing/2014/main" id="{1CFB3AD6-0B3E-C64B-4E39-D1EA71264D78}"/>
              </a:ext>
            </a:extLst>
          </p:cNvPr>
          <p:cNvSpPr txBox="1">
            <a:spLocks noChangeArrowheads="1"/>
          </p:cNvSpPr>
          <p:nvPr/>
        </p:nvSpPr>
        <p:spPr bwMode="auto">
          <a:xfrm>
            <a:off x="2987182" y="1193006"/>
            <a:ext cx="8280400"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charset="0"/>
              </a:defRPr>
            </a:lvl1pPr>
            <a:lvl2pPr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9pPr>
          </a:lstStyle>
          <a:p>
            <a:r>
              <a:rPr lang="en-US" sz="1600" dirty="0">
                <a:solidFill>
                  <a:srgbClr val="FF0000"/>
                </a:solidFill>
                <a:latin typeface="Aptos" panose="020B0004020202020204" pitchFamily="34" charset="0"/>
              </a:rPr>
              <a:t>Create a script called ‘Lecture2_script.r’</a:t>
            </a:r>
          </a:p>
        </p:txBody>
      </p:sp>
    </p:spTree>
    <p:extLst>
      <p:ext uri="{BB962C8B-B14F-4D97-AF65-F5344CB8AC3E}">
        <p14:creationId xmlns:p14="http://schemas.microsoft.com/office/powerpoint/2010/main" val="34113341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scripts</a:t>
            </a:r>
          </a:p>
        </p:txBody>
      </p:sp>
      <p:sp>
        <p:nvSpPr>
          <p:cNvPr id="3" name="Content Placeholder 2"/>
          <p:cNvSpPr>
            <a:spLocks noGrp="1"/>
          </p:cNvSpPr>
          <p:nvPr>
            <p:ph idx="1"/>
          </p:nvPr>
        </p:nvSpPr>
        <p:spPr>
          <a:xfrm>
            <a:off x="441434" y="1825625"/>
            <a:ext cx="10912366" cy="4351338"/>
          </a:xfrm>
        </p:spPr>
        <p:txBody>
          <a:bodyPr/>
          <a:lstStyle/>
          <a:p>
            <a:r>
              <a:rPr lang="en-US" dirty="0"/>
              <a:t>A text file (e.g. </a:t>
            </a:r>
            <a:r>
              <a:rPr lang="en-AU" b="1" i="1" dirty="0"/>
              <a:t>Lecture2_script.r</a:t>
            </a:r>
            <a:r>
              <a:rPr lang="en-US" dirty="0"/>
              <a:t>) that contains all your R code</a:t>
            </a:r>
          </a:p>
          <a:p>
            <a:r>
              <a:rPr lang="en-US" dirty="0"/>
              <a:t>It’s a complete record of your analyses</a:t>
            </a:r>
          </a:p>
          <a:p>
            <a:r>
              <a:rPr lang="en-US" dirty="0"/>
              <a:t>Reproducible: re-running your code is easy for you or someone else</a:t>
            </a:r>
          </a:p>
          <a:p>
            <a:r>
              <a:rPr lang="en-US" dirty="0"/>
              <a:t>Easily modified and re-run</a:t>
            </a:r>
          </a:p>
          <a:p>
            <a:r>
              <a:rPr lang="en-US" dirty="0"/>
              <a:t>In </a:t>
            </a:r>
            <a:r>
              <a:rPr lang="en-US" dirty="0" err="1"/>
              <a:t>Rstudio</a:t>
            </a:r>
            <a:r>
              <a:rPr lang="en-US" dirty="0"/>
              <a:t> to run code select code and type…</a:t>
            </a:r>
          </a:p>
          <a:p>
            <a:pPr lvl="1"/>
            <a:r>
              <a:rPr lang="en-US" dirty="0"/>
              <a:t> ‘</a:t>
            </a:r>
            <a:r>
              <a:rPr lang="en-US" b="1" dirty="0" err="1"/>
              <a:t>ctrl+enter</a:t>
            </a:r>
            <a:r>
              <a:rPr lang="en-US" b="1" dirty="0"/>
              <a:t>’  </a:t>
            </a:r>
            <a:r>
              <a:rPr lang="en-US" dirty="0"/>
              <a:t>for pc’s (YUCK!)</a:t>
            </a:r>
          </a:p>
          <a:p>
            <a:pPr lvl="1"/>
            <a:r>
              <a:rPr lang="en-US" dirty="0"/>
              <a:t> </a:t>
            </a:r>
            <a:r>
              <a:rPr lang="en-US" b="1" dirty="0"/>
              <a:t>‘</a:t>
            </a:r>
            <a:r>
              <a:rPr lang="en-US" b="1" dirty="0" err="1"/>
              <a:t>command+enter</a:t>
            </a:r>
            <a:r>
              <a:rPr lang="en-US" b="1" dirty="0"/>
              <a:t>’ </a:t>
            </a:r>
            <a:r>
              <a:rPr lang="en-US" dirty="0"/>
              <a:t>for Macs :D</a:t>
            </a:r>
          </a:p>
          <a:p>
            <a:r>
              <a:rPr lang="en-US" dirty="0"/>
              <a:t>SAVE YOUR SCRIPTS (unsaved scripts have red title)</a:t>
            </a:r>
          </a:p>
        </p:txBody>
      </p:sp>
    </p:spTree>
    <p:extLst>
      <p:ext uri="{BB962C8B-B14F-4D97-AF65-F5344CB8AC3E}">
        <p14:creationId xmlns:p14="http://schemas.microsoft.com/office/powerpoint/2010/main" val="811991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CAE3D-CB06-E240-B454-FF92F9179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5FE38-8D40-9D8F-5419-4BF2B54E87DD}"/>
              </a:ext>
            </a:extLst>
          </p:cNvPr>
          <p:cNvSpPr>
            <a:spLocks noGrp="1"/>
          </p:cNvSpPr>
          <p:nvPr>
            <p:ph type="title"/>
          </p:nvPr>
        </p:nvSpPr>
        <p:spPr>
          <a:xfrm>
            <a:off x="304800" y="288986"/>
            <a:ext cx="10515600" cy="1325563"/>
          </a:xfrm>
        </p:spPr>
        <p:txBody>
          <a:bodyPr/>
          <a:lstStyle/>
          <a:p>
            <a:r>
              <a:rPr lang="en-GB" dirty="0"/>
              <a:t>Running a simple function</a:t>
            </a:r>
          </a:p>
        </p:txBody>
      </p:sp>
      <p:sp>
        <p:nvSpPr>
          <p:cNvPr id="4" name="Rectangle 3">
            <a:extLst>
              <a:ext uri="{FF2B5EF4-FFF2-40B4-BE49-F238E27FC236}">
                <a16:creationId xmlns:a16="http://schemas.microsoft.com/office/drawing/2014/main" id="{9DD97E2F-352A-2AF0-A5CD-A47F57252C26}"/>
              </a:ext>
            </a:extLst>
          </p:cNvPr>
          <p:cNvSpPr/>
          <p:nvPr/>
        </p:nvSpPr>
        <p:spPr>
          <a:xfrm>
            <a:off x="3781905" y="2870605"/>
            <a:ext cx="3477234" cy="1846659"/>
          </a:xfrm>
          <a:prstGeom prst="rect">
            <a:avLst/>
          </a:prstGeom>
        </p:spPr>
        <p:txBody>
          <a:bodyPr wrap="none">
            <a:spAutoFit/>
          </a:bodyPr>
          <a:lstStyle/>
          <a:p>
            <a:r>
              <a:rPr lang="en-GB" sz="6600" dirty="0" err="1">
                <a:solidFill>
                  <a:srgbClr val="FF0000"/>
                </a:solidFill>
                <a:latin typeface="Aptos" panose="020B0004020202020204" pitchFamily="34" charset="0"/>
              </a:rPr>
              <a:t>sqrt</a:t>
            </a:r>
            <a:r>
              <a:rPr lang="en-GB" sz="6600" dirty="0">
                <a:solidFill>
                  <a:srgbClr val="FF0000"/>
                </a:solidFill>
                <a:latin typeface="Aptos" panose="020B0004020202020204" pitchFamily="34" charset="0"/>
              </a:rPr>
              <a:t>(10)</a:t>
            </a:r>
          </a:p>
          <a:p>
            <a:r>
              <a:rPr lang="en-GB" sz="4800" dirty="0">
                <a:solidFill>
                  <a:schemeClr val="bg1">
                    <a:lumMod val="50000"/>
                  </a:schemeClr>
                </a:solidFill>
                <a:latin typeface="Aptos" panose="020B0004020202020204" pitchFamily="34" charset="0"/>
              </a:rPr>
              <a:t>[1] 3.162278</a:t>
            </a:r>
          </a:p>
        </p:txBody>
      </p:sp>
      <p:grpSp>
        <p:nvGrpSpPr>
          <p:cNvPr id="10" name="Group 9">
            <a:extLst>
              <a:ext uri="{FF2B5EF4-FFF2-40B4-BE49-F238E27FC236}">
                <a16:creationId xmlns:a16="http://schemas.microsoft.com/office/drawing/2014/main" id="{1DD2E6BE-C2ED-7F82-AA26-2006F414856A}"/>
              </a:ext>
            </a:extLst>
          </p:cNvPr>
          <p:cNvGrpSpPr/>
          <p:nvPr/>
        </p:nvGrpSpPr>
        <p:grpSpPr>
          <a:xfrm>
            <a:off x="725497" y="1988259"/>
            <a:ext cx="3195255" cy="1029264"/>
            <a:chOff x="725497" y="1988259"/>
            <a:chExt cx="3195255" cy="1029264"/>
          </a:xfrm>
        </p:grpSpPr>
        <p:sp>
          <p:nvSpPr>
            <p:cNvPr id="3" name="TextBox 2">
              <a:extLst>
                <a:ext uri="{FF2B5EF4-FFF2-40B4-BE49-F238E27FC236}">
                  <a16:creationId xmlns:a16="http://schemas.microsoft.com/office/drawing/2014/main" id="{C4197AA5-C711-7679-C1C9-09A4614ADA36}"/>
                </a:ext>
              </a:extLst>
            </p:cNvPr>
            <p:cNvSpPr txBox="1"/>
            <p:nvPr/>
          </p:nvSpPr>
          <p:spPr>
            <a:xfrm>
              <a:off x="725497" y="1988259"/>
              <a:ext cx="2731838" cy="584775"/>
            </a:xfrm>
            <a:prstGeom prst="rect">
              <a:avLst/>
            </a:prstGeom>
            <a:noFill/>
          </p:spPr>
          <p:txBody>
            <a:bodyPr wrap="none" rtlCol="0">
              <a:spAutoFit/>
            </a:bodyPr>
            <a:lstStyle/>
            <a:p>
              <a:r>
                <a:rPr lang="en-GB" sz="3200" dirty="0"/>
                <a:t>Function Name</a:t>
              </a:r>
            </a:p>
          </p:txBody>
        </p:sp>
        <p:cxnSp>
          <p:nvCxnSpPr>
            <p:cNvPr id="7" name="Straight Arrow Connector 6">
              <a:extLst>
                <a:ext uri="{FF2B5EF4-FFF2-40B4-BE49-F238E27FC236}">
                  <a16:creationId xmlns:a16="http://schemas.microsoft.com/office/drawing/2014/main" id="{4C21212E-B190-5DC6-2161-86AD03B2F96F}"/>
                </a:ext>
              </a:extLst>
            </p:cNvPr>
            <p:cNvCxnSpPr/>
            <p:nvPr/>
          </p:nvCxnSpPr>
          <p:spPr>
            <a:xfrm>
              <a:off x="3396770" y="2426116"/>
              <a:ext cx="523982" cy="5914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4E403EA-9776-F296-F0F1-08B0FBDA2366}"/>
              </a:ext>
            </a:extLst>
          </p:cNvPr>
          <p:cNvGrpSpPr/>
          <p:nvPr/>
        </p:nvGrpSpPr>
        <p:grpSpPr>
          <a:xfrm>
            <a:off x="7370085" y="1988258"/>
            <a:ext cx="4279077" cy="882345"/>
            <a:chOff x="7370085" y="1988258"/>
            <a:chExt cx="4279077" cy="882345"/>
          </a:xfrm>
        </p:grpSpPr>
        <p:sp>
          <p:nvSpPr>
            <p:cNvPr id="5" name="TextBox 4">
              <a:extLst>
                <a:ext uri="{FF2B5EF4-FFF2-40B4-BE49-F238E27FC236}">
                  <a16:creationId xmlns:a16="http://schemas.microsoft.com/office/drawing/2014/main" id="{699A4ACF-FFB9-670D-0C78-1FFE60C4DCE5}"/>
                </a:ext>
              </a:extLst>
            </p:cNvPr>
            <p:cNvSpPr txBox="1"/>
            <p:nvPr/>
          </p:nvSpPr>
          <p:spPr>
            <a:xfrm>
              <a:off x="7833502" y="1988258"/>
              <a:ext cx="3815660" cy="584775"/>
            </a:xfrm>
            <a:prstGeom prst="rect">
              <a:avLst/>
            </a:prstGeom>
            <a:noFill/>
          </p:spPr>
          <p:txBody>
            <a:bodyPr wrap="none" rtlCol="0">
              <a:spAutoFit/>
            </a:bodyPr>
            <a:lstStyle/>
            <a:p>
              <a:r>
                <a:rPr lang="en-GB" sz="3200" dirty="0"/>
                <a:t>Function Argument(s)</a:t>
              </a:r>
            </a:p>
          </p:txBody>
        </p:sp>
        <p:cxnSp>
          <p:nvCxnSpPr>
            <p:cNvPr id="8" name="Straight Arrow Connector 7">
              <a:extLst>
                <a:ext uri="{FF2B5EF4-FFF2-40B4-BE49-F238E27FC236}">
                  <a16:creationId xmlns:a16="http://schemas.microsoft.com/office/drawing/2014/main" id="{4B7331E1-073F-8831-D020-6025CAE13AD4}"/>
                </a:ext>
              </a:extLst>
            </p:cNvPr>
            <p:cNvCxnSpPr>
              <a:cxnSpLocks/>
            </p:cNvCxnSpPr>
            <p:nvPr/>
          </p:nvCxnSpPr>
          <p:spPr>
            <a:xfrm flipH="1">
              <a:off x="7370085" y="2500852"/>
              <a:ext cx="498822" cy="36975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512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34787-73DD-FA03-10CF-6872A6B1B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DF7F14-7B28-D1B2-F046-23796C2F3031}"/>
              </a:ext>
            </a:extLst>
          </p:cNvPr>
          <p:cNvSpPr>
            <a:spLocks noGrp="1"/>
          </p:cNvSpPr>
          <p:nvPr>
            <p:ph type="title"/>
          </p:nvPr>
        </p:nvSpPr>
        <p:spPr>
          <a:xfrm>
            <a:off x="304800" y="288986"/>
            <a:ext cx="10515600" cy="1325563"/>
          </a:xfrm>
        </p:spPr>
        <p:txBody>
          <a:bodyPr/>
          <a:lstStyle/>
          <a:p>
            <a:r>
              <a:rPr lang="en-GB" dirty="0"/>
              <a:t>Running a simple function</a:t>
            </a:r>
          </a:p>
        </p:txBody>
      </p:sp>
      <p:sp>
        <p:nvSpPr>
          <p:cNvPr id="4" name="Rectangle 3">
            <a:extLst>
              <a:ext uri="{FF2B5EF4-FFF2-40B4-BE49-F238E27FC236}">
                <a16:creationId xmlns:a16="http://schemas.microsoft.com/office/drawing/2014/main" id="{45AC3A1F-1FC1-82B4-4042-653000F8EC72}"/>
              </a:ext>
            </a:extLst>
          </p:cNvPr>
          <p:cNvSpPr/>
          <p:nvPr/>
        </p:nvSpPr>
        <p:spPr>
          <a:xfrm>
            <a:off x="3781905" y="2870605"/>
            <a:ext cx="3477234" cy="1846659"/>
          </a:xfrm>
          <a:prstGeom prst="rect">
            <a:avLst/>
          </a:prstGeom>
        </p:spPr>
        <p:txBody>
          <a:bodyPr wrap="none">
            <a:spAutoFit/>
          </a:bodyPr>
          <a:lstStyle/>
          <a:p>
            <a:r>
              <a:rPr lang="en-GB" sz="6600" dirty="0" err="1">
                <a:solidFill>
                  <a:srgbClr val="FF0000"/>
                </a:solidFill>
                <a:latin typeface="Aptos" panose="020B0004020202020204" pitchFamily="34" charset="0"/>
              </a:rPr>
              <a:t>sqrt</a:t>
            </a:r>
            <a:r>
              <a:rPr lang="en-GB" sz="6600" dirty="0">
                <a:solidFill>
                  <a:srgbClr val="FF0000"/>
                </a:solidFill>
                <a:latin typeface="Aptos" panose="020B0004020202020204" pitchFamily="34" charset="0"/>
              </a:rPr>
              <a:t>(10)</a:t>
            </a:r>
          </a:p>
          <a:p>
            <a:r>
              <a:rPr lang="en-GB" sz="4800" dirty="0">
                <a:solidFill>
                  <a:schemeClr val="bg1">
                    <a:lumMod val="50000"/>
                  </a:schemeClr>
                </a:solidFill>
                <a:latin typeface="Aptos" panose="020B0004020202020204" pitchFamily="34" charset="0"/>
              </a:rPr>
              <a:t>[1] 3.162278</a:t>
            </a:r>
          </a:p>
        </p:txBody>
      </p:sp>
      <p:grpSp>
        <p:nvGrpSpPr>
          <p:cNvPr id="18" name="Group 17">
            <a:extLst>
              <a:ext uri="{FF2B5EF4-FFF2-40B4-BE49-F238E27FC236}">
                <a16:creationId xmlns:a16="http://schemas.microsoft.com/office/drawing/2014/main" id="{B528A5D9-395C-AA1A-9438-FA784DCD7656}"/>
              </a:ext>
            </a:extLst>
          </p:cNvPr>
          <p:cNvGrpSpPr/>
          <p:nvPr/>
        </p:nvGrpSpPr>
        <p:grpSpPr>
          <a:xfrm>
            <a:off x="180974" y="2251480"/>
            <a:ext cx="9008939" cy="1403322"/>
            <a:chOff x="180974" y="2251480"/>
            <a:chExt cx="9008939" cy="1403322"/>
          </a:xfrm>
        </p:grpSpPr>
        <p:sp>
          <p:nvSpPr>
            <p:cNvPr id="6" name="TextBox 5">
              <a:extLst>
                <a:ext uri="{FF2B5EF4-FFF2-40B4-BE49-F238E27FC236}">
                  <a16:creationId xmlns:a16="http://schemas.microsoft.com/office/drawing/2014/main" id="{2240B15A-20E0-E857-BF0F-A508E3F8CA60}"/>
                </a:ext>
              </a:extLst>
            </p:cNvPr>
            <p:cNvSpPr txBox="1"/>
            <p:nvPr/>
          </p:nvSpPr>
          <p:spPr>
            <a:xfrm>
              <a:off x="180974" y="2762250"/>
              <a:ext cx="3257551" cy="892552"/>
            </a:xfrm>
            <a:prstGeom prst="rect">
              <a:avLst/>
            </a:prstGeom>
            <a:noFill/>
          </p:spPr>
          <p:txBody>
            <a:bodyPr wrap="square" rtlCol="0">
              <a:spAutoFit/>
            </a:bodyPr>
            <a:lstStyle/>
            <a:p>
              <a:r>
                <a:rPr lang="en-AU" sz="2600" b="1" dirty="0"/>
                <a:t>DID YOU COMMENT AND CODE ???</a:t>
              </a:r>
            </a:p>
          </p:txBody>
        </p:sp>
        <p:cxnSp>
          <p:nvCxnSpPr>
            <p:cNvPr id="9" name="Straight Arrow Connector 8">
              <a:extLst>
                <a:ext uri="{FF2B5EF4-FFF2-40B4-BE49-F238E27FC236}">
                  <a16:creationId xmlns:a16="http://schemas.microsoft.com/office/drawing/2014/main" id="{1DA4F970-B29D-35B2-AAD1-CD6498B5C9BF}"/>
                </a:ext>
              </a:extLst>
            </p:cNvPr>
            <p:cNvCxnSpPr>
              <a:cxnSpLocks/>
            </p:cNvCxnSpPr>
            <p:nvPr/>
          </p:nvCxnSpPr>
          <p:spPr>
            <a:xfrm>
              <a:off x="2638425" y="3495675"/>
              <a:ext cx="130492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C2B78E7-9134-B0A4-2624-AC238A1C04FF}"/>
                </a:ext>
              </a:extLst>
            </p:cNvPr>
            <p:cNvSpPr/>
            <p:nvPr/>
          </p:nvSpPr>
          <p:spPr>
            <a:xfrm>
              <a:off x="3362805" y="2251480"/>
              <a:ext cx="5827108" cy="769441"/>
            </a:xfrm>
            <a:prstGeom prst="rect">
              <a:avLst/>
            </a:prstGeom>
          </p:spPr>
          <p:txBody>
            <a:bodyPr wrap="none">
              <a:spAutoFit/>
            </a:bodyPr>
            <a:lstStyle/>
            <a:p>
              <a:r>
                <a:rPr lang="en-GB" sz="2200" dirty="0">
                  <a:latin typeface="Aptos" panose="020B0004020202020204" pitchFamily="34" charset="0"/>
                </a:rPr>
                <a:t># function self contained block of code,</a:t>
              </a:r>
            </a:p>
            <a:p>
              <a:r>
                <a:rPr lang="en-GB" sz="2200" dirty="0">
                  <a:latin typeface="Aptos" panose="020B0004020202020204" pitchFamily="34" charset="0"/>
                </a:rPr>
                <a:t># within brackets are arguments or parameters</a:t>
              </a:r>
            </a:p>
          </p:txBody>
        </p:sp>
        <p:cxnSp>
          <p:nvCxnSpPr>
            <p:cNvPr id="16" name="Straight Arrow Connector 15">
              <a:extLst>
                <a:ext uri="{FF2B5EF4-FFF2-40B4-BE49-F238E27FC236}">
                  <a16:creationId xmlns:a16="http://schemas.microsoft.com/office/drawing/2014/main" id="{95007983-8DBC-569B-4379-2E96297B7A5E}"/>
                </a:ext>
              </a:extLst>
            </p:cNvPr>
            <p:cNvCxnSpPr>
              <a:cxnSpLocks/>
            </p:cNvCxnSpPr>
            <p:nvPr/>
          </p:nvCxnSpPr>
          <p:spPr>
            <a:xfrm flipV="1">
              <a:off x="2428875" y="2552700"/>
              <a:ext cx="1066800" cy="29527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4580" name="Picture 4" descr="Arnold Schwarzenegger Do It Now meme">
            <a:extLst>
              <a:ext uri="{FF2B5EF4-FFF2-40B4-BE49-F238E27FC236}">
                <a16:creationId xmlns:a16="http://schemas.microsoft.com/office/drawing/2014/main" id="{3E0E72C9-0F3A-BCBB-C998-CB18C85705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r="2340" b="5233"/>
          <a:stretch/>
        </p:blipFill>
        <p:spPr bwMode="auto">
          <a:xfrm>
            <a:off x="204035" y="3810410"/>
            <a:ext cx="2386765" cy="230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97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from within R</a:t>
            </a:r>
          </a:p>
        </p:txBody>
      </p:sp>
      <p:sp>
        <p:nvSpPr>
          <p:cNvPr id="3" name="Content Placeholder 2"/>
          <p:cNvSpPr>
            <a:spLocks noGrp="1"/>
          </p:cNvSpPr>
          <p:nvPr>
            <p:ph idx="1"/>
          </p:nvPr>
        </p:nvSpPr>
        <p:spPr/>
        <p:txBody>
          <a:bodyPr>
            <a:normAutofit/>
          </a:bodyPr>
          <a:lstStyle/>
          <a:p>
            <a:pPr marL="0" indent="0">
              <a:buNone/>
            </a:pPr>
            <a:r>
              <a:rPr lang="en-US" dirty="0"/>
              <a:t>#Getting help for a function</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a:t>
            </a:r>
            <a:r>
              <a:rPr lang="en-US" altLang="en-US" dirty="0">
                <a:solidFill>
                  <a:srgbClr val="FF0000"/>
                </a:solidFill>
                <a:latin typeface="Aptos" panose="020B0004020202020204" pitchFamily="34" charset="0"/>
                <a:cs typeface="Courier New" panose="02070309020205020404" pitchFamily="49" charset="0"/>
              </a:rPr>
              <a:t>?log()</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help("log")</a:t>
            </a:r>
            <a:endParaRPr lang="en-US" altLang="en-US" dirty="0">
              <a:solidFill>
                <a:srgbClr val="FF0000"/>
              </a:solidFill>
              <a:latin typeface="Aptos" panose="020B0004020202020204" pitchFamily="34" charset="0"/>
              <a:cs typeface="Courier New" panose="02070309020205020404" pitchFamily="49" charset="0"/>
            </a:endParaRPr>
          </a:p>
          <a:p>
            <a:r>
              <a:rPr lang="en-US" dirty="0"/>
              <a:t>Searching across packages</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a:t>
            </a:r>
            <a:r>
              <a:rPr lang="en-US" altLang="en-US" dirty="0" err="1">
                <a:solidFill>
                  <a:srgbClr val="0000FF"/>
                </a:solidFill>
                <a:latin typeface="Aptos" panose="020B0004020202020204" pitchFamily="34" charset="0"/>
                <a:cs typeface="Courier New" panose="02070309020205020404" pitchFamily="49" charset="0"/>
              </a:rPr>
              <a:t>help.search</a:t>
            </a:r>
            <a:r>
              <a:rPr lang="en-US" altLang="en-US" dirty="0">
                <a:solidFill>
                  <a:srgbClr val="0000FF"/>
                </a:solidFill>
                <a:latin typeface="Aptos" panose="020B0004020202020204" pitchFamily="34" charset="0"/>
                <a:cs typeface="Courier New" panose="02070309020205020404" pitchFamily="49" charset="0"/>
              </a:rPr>
              <a:t>("logarithm")</a:t>
            </a:r>
          </a:p>
          <a:p>
            <a:r>
              <a:rPr lang="en-US" dirty="0"/>
              <a:t>Finding all functions of a particular type</a:t>
            </a:r>
          </a:p>
          <a:p>
            <a:pPr>
              <a:buNone/>
            </a:pPr>
            <a:r>
              <a:rPr lang="en-US" altLang="en-US" sz="2400" dirty="0">
                <a:solidFill>
                  <a:srgbClr val="0000FF"/>
                </a:solidFill>
                <a:latin typeface="Aptos" panose="020B0004020202020204" pitchFamily="34" charset="0"/>
                <a:cs typeface="Courier New" panose="02070309020205020404" pitchFamily="49" charset="0"/>
              </a:rPr>
              <a:t>&gt; apropos("log")</a:t>
            </a:r>
          </a:p>
          <a:p>
            <a:pPr>
              <a:buNone/>
            </a:pPr>
            <a:r>
              <a:rPr lang="en-US" altLang="en-US" sz="1900" dirty="0">
                <a:latin typeface="Aptos" panose="020B0004020202020204" pitchFamily="34" charset="0"/>
                <a:ea typeface="ＭＳ Ｐゴシック" pitchFamily="34" charset="-128"/>
              </a:rPr>
              <a:t>[7] "</a:t>
            </a:r>
            <a:r>
              <a:rPr lang="en-US" altLang="en-US" sz="1900" dirty="0" err="1">
                <a:latin typeface="Aptos" panose="020B0004020202020204" pitchFamily="34" charset="0"/>
                <a:ea typeface="ＭＳ Ｐゴシック" pitchFamily="34" charset="-128"/>
              </a:rPr>
              <a:t>SSlogis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as.data.frame.logical</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as.logical</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as.logical.factor</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dlogis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is.logical</a:t>
            </a:r>
            <a:r>
              <a:rPr lang="en-US" altLang="en-US" sz="1900" dirty="0">
                <a:latin typeface="Aptos" panose="020B0004020202020204" pitchFamily="34" charset="0"/>
                <a:ea typeface="ＭＳ Ｐゴシック" pitchFamily="34" charset="-128"/>
              </a:rPr>
              <a:t>"           </a:t>
            </a:r>
          </a:p>
          <a:p>
            <a:pPr>
              <a:buNone/>
            </a:pPr>
            <a:r>
              <a:rPr lang="en-US" altLang="en-US" sz="1900" dirty="0">
                <a:latin typeface="Aptos" panose="020B0004020202020204" pitchFamily="34" charset="0"/>
                <a:ea typeface="ＭＳ Ｐゴシック" pitchFamily="34" charset="-128"/>
              </a:rPr>
              <a:t>[13] "log" "log10" "log1p" "log2" "</a:t>
            </a:r>
            <a:r>
              <a:rPr lang="en-US" altLang="en-US" sz="1900" dirty="0" err="1">
                <a:latin typeface="Aptos" panose="020B0004020202020204" pitchFamily="34" charset="0"/>
                <a:ea typeface="ＭＳ Ｐゴシック" pitchFamily="34" charset="-128"/>
              </a:rPr>
              <a:t>logLik</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logb</a:t>
            </a:r>
            <a:r>
              <a:rPr lang="en-US" altLang="en-US" sz="1900" dirty="0">
                <a:latin typeface="Aptos" panose="020B0004020202020204" pitchFamily="34" charset="0"/>
                <a:ea typeface="ＭＳ Ｐゴシック" pitchFamily="34" charset="-128"/>
              </a:rPr>
              <a:t>"                 </a:t>
            </a:r>
          </a:p>
          <a:p>
            <a:pPr>
              <a:buNone/>
            </a:pPr>
            <a:r>
              <a:rPr lang="en-US" altLang="en-US" sz="1900" dirty="0">
                <a:latin typeface="Aptos" panose="020B0004020202020204" pitchFamily="34" charset="0"/>
                <a:ea typeface="ＭＳ Ｐゴシック" pitchFamily="34" charset="-128"/>
              </a:rPr>
              <a:t>[19] "logical" "</a:t>
            </a:r>
            <a:r>
              <a:rPr lang="en-US" altLang="en-US" sz="1900" dirty="0" err="1">
                <a:latin typeface="Aptos" panose="020B0004020202020204" pitchFamily="34" charset="0"/>
                <a:ea typeface="ＭＳ Ｐゴシック" pitchFamily="34" charset="-128"/>
              </a:rPr>
              <a:t>loglin</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plogis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print.logLik</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qlogis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rlogis</a:t>
            </a:r>
            <a:r>
              <a:rPr lang="en-US" altLang="en-US" sz="1900" dirty="0">
                <a:latin typeface="Aptos" panose="020B0004020202020204" pitchFamily="34" charset="0"/>
                <a:ea typeface="ＭＳ Ｐゴシック" pitchFamily="34" charset="-128"/>
              </a:rPr>
              <a:t>" </a:t>
            </a:r>
          </a:p>
        </p:txBody>
      </p:sp>
    </p:spTree>
    <p:extLst>
      <p:ext uri="{BB962C8B-B14F-4D97-AF65-F5344CB8AC3E}">
        <p14:creationId xmlns:p14="http://schemas.microsoft.com/office/powerpoint/2010/main" val="2593274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0" y="46038"/>
            <a:ext cx="4191000" cy="944562"/>
          </a:xfrm>
        </p:spPr>
        <p:txBody>
          <a:bodyPr>
            <a:normAutofit/>
          </a:bodyPr>
          <a:lstStyle/>
          <a:p>
            <a:r>
              <a:rPr lang="en-US" dirty="0"/>
              <a:t>?log</a:t>
            </a:r>
          </a:p>
        </p:txBody>
      </p:sp>
      <p:pic>
        <p:nvPicPr>
          <p:cNvPr id="2050" name="Picture 2" descr="C:\Users\Trevor Branch\Documents\FISH552 Intro R\Background images\LogHelpscreen1.png"/>
          <p:cNvPicPr>
            <a:picLocks noChangeAspect="1" noChangeArrowheads="1"/>
          </p:cNvPicPr>
          <p:nvPr/>
        </p:nvPicPr>
        <p:blipFill rotWithShape="1">
          <a:blip r:embed="rId2">
            <a:extLst>
              <a:ext uri="{28A0092B-C50C-407E-A947-70E740481C1C}">
                <a14:useLocalDpi xmlns:a14="http://schemas.microsoft.com/office/drawing/2010/main" val="0"/>
              </a:ext>
            </a:extLst>
          </a:blip>
          <a:srcRect l="2424" t="6445" r="4988" b="1889"/>
          <a:stretch/>
        </p:blipFill>
        <p:spPr bwMode="auto">
          <a:xfrm>
            <a:off x="1668780" y="441960"/>
            <a:ext cx="4076700" cy="6286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revor Branch\Documents\FISH552 Intro R\Background images\LogHelpscree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113" y="876232"/>
            <a:ext cx="4206603" cy="590556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661160" y="127254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661160" y="2766060"/>
            <a:ext cx="47244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653540" y="417576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09302" y="1051560"/>
            <a:ext cx="48006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316922" y="5539740"/>
            <a:ext cx="7010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16922" y="5044440"/>
            <a:ext cx="6248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38400" y="1202174"/>
            <a:ext cx="4132350" cy="369332"/>
          </a:xfrm>
          <a:prstGeom prst="rect">
            <a:avLst/>
          </a:prstGeom>
          <a:noFill/>
        </p:spPr>
        <p:txBody>
          <a:bodyPr wrap="none" rtlCol="0">
            <a:spAutoFit/>
          </a:bodyPr>
          <a:lstStyle/>
          <a:p>
            <a:r>
              <a:rPr lang="en-US" dirty="0">
                <a:solidFill>
                  <a:srgbClr val="00B050"/>
                </a:solidFill>
              </a:rPr>
              <a:t>What the function does in general terms</a:t>
            </a:r>
          </a:p>
        </p:txBody>
      </p:sp>
      <p:sp>
        <p:nvSpPr>
          <p:cNvPr id="15" name="TextBox 14"/>
          <p:cNvSpPr txBox="1"/>
          <p:nvPr/>
        </p:nvSpPr>
        <p:spPr>
          <a:xfrm>
            <a:off x="2141220" y="2695694"/>
            <a:ext cx="2540888" cy="369332"/>
          </a:xfrm>
          <a:prstGeom prst="rect">
            <a:avLst/>
          </a:prstGeom>
          <a:noFill/>
        </p:spPr>
        <p:txBody>
          <a:bodyPr wrap="none" rtlCol="0">
            <a:spAutoFit/>
          </a:bodyPr>
          <a:lstStyle/>
          <a:p>
            <a:r>
              <a:rPr lang="en-US" dirty="0">
                <a:solidFill>
                  <a:srgbClr val="00B050"/>
                </a:solidFill>
              </a:rPr>
              <a:t>How to use the function</a:t>
            </a:r>
          </a:p>
        </p:txBody>
      </p:sp>
      <p:sp>
        <p:nvSpPr>
          <p:cNvPr id="16" name="TextBox 15"/>
          <p:cNvSpPr txBox="1"/>
          <p:nvPr/>
        </p:nvSpPr>
        <p:spPr>
          <a:xfrm>
            <a:off x="2430781" y="4105394"/>
            <a:ext cx="3042371" cy="369332"/>
          </a:xfrm>
          <a:prstGeom prst="rect">
            <a:avLst/>
          </a:prstGeom>
          <a:noFill/>
        </p:spPr>
        <p:txBody>
          <a:bodyPr wrap="none" rtlCol="0">
            <a:spAutoFit/>
          </a:bodyPr>
          <a:lstStyle/>
          <a:p>
            <a:r>
              <a:rPr lang="en-US" dirty="0">
                <a:solidFill>
                  <a:srgbClr val="00B050"/>
                </a:solidFill>
              </a:rPr>
              <a:t>What does the function need</a:t>
            </a:r>
          </a:p>
        </p:txBody>
      </p:sp>
      <p:sp>
        <p:nvSpPr>
          <p:cNvPr id="18" name="TextBox 17"/>
          <p:cNvSpPr txBox="1"/>
          <p:nvPr/>
        </p:nvSpPr>
        <p:spPr>
          <a:xfrm>
            <a:off x="6802668" y="981194"/>
            <a:ext cx="3145028" cy="369332"/>
          </a:xfrm>
          <a:prstGeom prst="rect">
            <a:avLst/>
          </a:prstGeom>
          <a:noFill/>
        </p:spPr>
        <p:txBody>
          <a:bodyPr wrap="none" rtlCol="0">
            <a:spAutoFit/>
          </a:bodyPr>
          <a:lstStyle/>
          <a:p>
            <a:r>
              <a:rPr lang="en-US" dirty="0">
                <a:solidFill>
                  <a:srgbClr val="00B050"/>
                </a:solidFill>
              </a:rPr>
              <a:t>What does the function return</a:t>
            </a:r>
          </a:p>
        </p:txBody>
      </p:sp>
      <p:sp>
        <p:nvSpPr>
          <p:cNvPr id="19" name="TextBox 18"/>
          <p:cNvSpPr txBox="1"/>
          <p:nvPr/>
        </p:nvSpPr>
        <p:spPr>
          <a:xfrm>
            <a:off x="6949440" y="4974074"/>
            <a:ext cx="3367012" cy="369332"/>
          </a:xfrm>
          <a:prstGeom prst="rect">
            <a:avLst/>
          </a:prstGeom>
          <a:noFill/>
        </p:spPr>
        <p:txBody>
          <a:bodyPr wrap="none" rtlCol="0">
            <a:spAutoFit/>
          </a:bodyPr>
          <a:lstStyle/>
          <a:p>
            <a:r>
              <a:rPr lang="en-US" dirty="0">
                <a:solidFill>
                  <a:srgbClr val="00B050"/>
                </a:solidFill>
              </a:rPr>
              <a:t>Discover other related functions</a:t>
            </a:r>
          </a:p>
        </p:txBody>
      </p:sp>
      <p:sp>
        <p:nvSpPr>
          <p:cNvPr id="20" name="TextBox 19"/>
          <p:cNvSpPr txBox="1"/>
          <p:nvPr/>
        </p:nvSpPr>
        <p:spPr>
          <a:xfrm>
            <a:off x="7025641" y="5469374"/>
            <a:ext cx="3638881" cy="369332"/>
          </a:xfrm>
          <a:prstGeom prst="rect">
            <a:avLst/>
          </a:prstGeom>
          <a:noFill/>
        </p:spPr>
        <p:txBody>
          <a:bodyPr wrap="none" rtlCol="0">
            <a:spAutoFit/>
          </a:bodyPr>
          <a:lstStyle/>
          <a:p>
            <a:r>
              <a:rPr lang="en-US" dirty="0">
                <a:solidFill>
                  <a:srgbClr val="00B050"/>
                </a:solidFill>
              </a:rPr>
              <a:t>Sample code showing how it works</a:t>
            </a:r>
          </a:p>
        </p:txBody>
      </p:sp>
    </p:spTree>
    <p:extLst>
      <p:ext uri="{BB962C8B-B14F-4D97-AF65-F5344CB8AC3E}">
        <p14:creationId xmlns:p14="http://schemas.microsoft.com/office/powerpoint/2010/main" val="3539516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quick help</a:t>
            </a:r>
          </a:p>
        </p:txBody>
      </p:sp>
      <p:sp>
        <p:nvSpPr>
          <p:cNvPr id="3" name="Content Placeholder 2"/>
          <p:cNvSpPr>
            <a:spLocks noGrp="1"/>
          </p:cNvSpPr>
          <p:nvPr>
            <p:ph idx="1"/>
          </p:nvPr>
        </p:nvSpPr>
        <p:spPr/>
        <p:txBody>
          <a:bodyPr>
            <a:normAutofit lnSpcReduction="10000"/>
          </a:bodyPr>
          <a:lstStyle/>
          <a:p>
            <a:r>
              <a:rPr lang="en-US" dirty="0"/>
              <a:t>Start typing in the Scripts window (top-left)</a:t>
            </a:r>
          </a:p>
          <a:p>
            <a:r>
              <a:rPr lang="en-US" dirty="0"/>
              <a:t>Press &lt;tab&gt; and a list of available functions starting with those letters appears, plus help</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Try typing </a:t>
            </a:r>
            <a:r>
              <a:rPr lang="en-US" sz="2400" dirty="0">
                <a:solidFill>
                  <a:srgbClr val="FF0000"/>
                </a:solidFill>
                <a:latin typeface="Aptos" panose="020B0004020202020204" pitchFamily="34" charset="0"/>
                <a:cs typeface="Courier New" panose="02070309020205020404" pitchFamily="49" charset="0"/>
              </a:rPr>
              <a:t>log(</a:t>
            </a:r>
            <a:r>
              <a:rPr lang="en-US" dirty="0">
                <a:solidFill>
                  <a:srgbClr val="FF0000"/>
                </a:solidFill>
              </a:rPr>
              <a:t> and then pressing &lt;tab&gt;</a:t>
            </a:r>
          </a:p>
          <a:p>
            <a:pPr marL="0" indent="0">
              <a:buNone/>
            </a:pPr>
            <a:endParaRPr lang="en-US" dirty="0"/>
          </a:p>
        </p:txBody>
      </p:sp>
      <p:pic>
        <p:nvPicPr>
          <p:cNvPr id="3074" name="Picture 2" descr="C:\Users\Trevor Branch\Documents\FISH552 Intro R\Background images\TabHe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3048000"/>
            <a:ext cx="6192115" cy="220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59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4FCC-BE33-E7DF-38D6-B1D578534242}"/>
              </a:ext>
            </a:extLst>
          </p:cNvPr>
          <p:cNvSpPr>
            <a:spLocks noGrp="1"/>
          </p:cNvSpPr>
          <p:nvPr>
            <p:ph type="title"/>
          </p:nvPr>
        </p:nvSpPr>
        <p:spPr/>
        <p:txBody>
          <a:bodyPr/>
          <a:lstStyle/>
          <a:p>
            <a:r>
              <a:rPr lang="en-AU" dirty="0"/>
              <a:t>STOP AND CODE	</a:t>
            </a:r>
          </a:p>
        </p:txBody>
      </p:sp>
      <p:sp>
        <p:nvSpPr>
          <p:cNvPr id="3" name="Content Placeholder 2">
            <a:extLst>
              <a:ext uri="{FF2B5EF4-FFF2-40B4-BE49-F238E27FC236}">
                <a16:creationId xmlns:a16="http://schemas.microsoft.com/office/drawing/2014/main" id="{696C83E9-8CD5-AB17-6D85-0762AA517D38}"/>
              </a:ext>
            </a:extLst>
          </p:cNvPr>
          <p:cNvSpPr>
            <a:spLocks noGrp="1"/>
          </p:cNvSpPr>
          <p:nvPr>
            <p:ph idx="1"/>
          </p:nvPr>
        </p:nvSpPr>
        <p:spPr/>
        <p:txBody>
          <a:bodyPr/>
          <a:lstStyle/>
          <a:p>
            <a:pPr marL="0" indent="0">
              <a:buNone/>
            </a:pPr>
            <a:r>
              <a:rPr lang="en-AU" dirty="0"/>
              <a:t>Say you have this object below</a:t>
            </a:r>
          </a:p>
          <a:p>
            <a:pPr marL="0" indent="0">
              <a:buNone/>
            </a:pPr>
            <a:r>
              <a:rPr lang="en-AU" dirty="0" err="1">
                <a:solidFill>
                  <a:srgbClr val="FF0000"/>
                </a:solidFill>
              </a:rPr>
              <a:t>cool_vec</a:t>
            </a:r>
            <a:r>
              <a:rPr lang="en-AU" dirty="0">
                <a:solidFill>
                  <a:srgbClr val="FF0000"/>
                </a:solidFill>
              </a:rPr>
              <a:t> &lt;- ‘kris is cool’</a:t>
            </a:r>
          </a:p>
          <a:p>
            <a:pPr marL="0" indent="0">
              <a:buNone/>
            </a:pPr>
            <a:endParaRPr lang="en-AU" dirty="0">
              <a:solidFill>
                <a:srgbClr val="FF0000"/>
              </a:solidFill>
            </a:endParaRPr>
          </a:p>
          <a:p>
            <a:pPr marL="0" indent="0">
              <a:buNone/>
            </a:pPr>
            <a:r>
              <a:rPr lang="en-AU" dirty="0"/>
              <a:t>Now not knowing the </a:t>
            </a:r>
            <a:r>
              <a:rPr lang="en-AU" b="1" dirty="0"/>
              <a:t>rep()</a:t>
            </a:r>
            <a:r>
              <a:rPr lang="en-AU" dirty="0"/>
              <a:t> function, figure out how  repeat that object 3 times using that function</a:t>
            </a:r>
          </a:p>
        </p:txBody>
      </p:sp>
    </p:spTree>
    <p:extLst>
      <p:ext uri="{BB962C8B-B14F-4D97-AF65-F5344CB8AC3E}">
        <p14:creationId xmlns:p14="http://schemas.microsoft.com/office/powerpoint/2010/main" val="2717564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70D39-E484-6D6F-3B6A-06E994DBD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BB5EC-CE37-5498-B9D4-C981604F7639}"/>
              </a:ext>
            </a:extLst>
          </p:cNvPr>
          <p:cNvSpPr>
            <a:spLocks noGrp="1"/>
          </p:cNvSpPr>
          <p:nvPr>
            <p:ph type="title"/>
          </p:nvPr>
        </p:nvSpPr>
        <p:spPr>
          <a:xfrm>
            <a:off x="927100" y="209287"/>
            <a:ext cx="10515600" cy="1325563"/>
          </a:xfrm>
        </p:spPr>
        <p:txBody>
          <a:bodyPr/>
          <a:lstStyle/>
          <a:p>
            <a:r>
              <a:rPr lang="en-GB" dirty="0"/>
              <a:t>Searching Help</a:t>
            </a:r>
          </a:p>
        </p:txBody>
      </p:sp>
      <p:sp>
        <p:nvSpPr>
          <p:cNvPr id="4" name="Rectangle 3">
            <a:extLst>
              <a:ext uri="{FF2B5EF4-FFF2-40B4-BE49-F238E27FC236}">
                <a16:creationId xmlns:a16="http://schemas.microsoft.com/office/drawing/2014/main" id="{FBB91A4F-ED9C-224E-FAE3-9AB5FC18BBAD}"/>
              </a:ext>
            </a:extLst>
          </p:cNvPr>
          <p:cNvSpPr/>
          <p:nvPr/>
        </p:nvSpPr>
        <p:spPr>
          <a:xfrm>
            <a:off x="838200" y="1704976"/>
            <a:ext cx="3506088" cy="769441"/>
          </a:xfrm>
          <a:prstGeom prst="rect">
            <a:avLst/>
          </a:prstGeom>
        </p:spPr>
        <p:txBody>
          <a:bodyPr wrap="none">
            <a:spAutoFit/>
          </a:bodyPr>
          <a:lstStyle/>
          <a:p>
            <a:r>
              <a:rPr lang="en-GB" sz="4400" dirty="0"/>
              <a:t>??</a:t>
            </a:r>
            <a:r>
              <a:rPr lang="en-GB" sz="4400" dirty="0">
                <a:latin typeface="Consolas" panose="020B0609020204030204" pitchFamily="49" charset="0"/>
              </a:rPr>
              <a:t>substring</a:t>
            </a:r>
          </a:p>
        </p:txBody>
      </p:sp>
      <p:pic>
        <p:nvPicPr>
          <p:cNvPr id="3" name="Picture 2">
            <a:extLst>
              <a:ext uri="{FF2B5EF4-FFF2-40B4-BE49-F238E27FC236}">
                <a16:creationId xmlns:a16="http://schemas.microsoft.com/office/drawing/2014/main" id="{ED4CE41C-F9F6-363E-5E2C-CDAD0286C2E2}"/>
              </a:ext>
            </a:extLst>
          </p:cNvPr>
          <p:cNvPicPr>
            <a:picLocks noChangeAspect="1"/>
          </p:cNvPicPr>
          <p:nvPr/>
        </p:nvPicPr>
        <p:blipFill>
          <a:blip r:embed="rId3"/>
          <a:stretch>
            <a:fillRect/>
          </a:stretch>
        </p:blipFill>
        <p:spPr>
          <a:xfrm>
            <a:off x="5610225" y="57150"/>
            <a:ext cx="6581775" cy="6743700"/>
          </a:xfrm>
          <a:prstGeom prst="rect">
            <a:avLst/>
          </a:prstGeom>
        </p:spPr>
      </p:pic>
      <p:sp>
        <p:nvSpPr>
          <p:cNvPr id="7" name="Rectangle 6">
            <a:extLst>
              <a:ext uri="{FF2B5EF4-FFF2-40B4-BE49-F238E27FC236}">
                <a16:creationId xmlns:a16="http://schemas.microsoft.com/office/drawing/2014/main" id="{8B3DBB16-8E32-A1E6-4269-2F2F5B815864}"/>
              </a:ext>
            </a:extLst>
          </p:cNvPr>
          <p:cNvSpPr/>
          <p:nvPr/>
        </p:nvSpPr>
        <p:spPr>
          <a:xfrm>
            <a:off x="6680200" y="6565900"/>
            <a:ext cx="990600" cy="2667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4DDB90A-459B-9AC7-1162-077DEFED80DB}"/>
              </a:ext>
            </a:extLst>
          </p:cNvPr>
          <p:cNvSpPr/>
          <p:nvPr/>
        </p:nvSpPr>
        <p:spPr>
          <a:xfrm>
            <a:off x="1029261" y="5108126"/>
            <a:ext cx="3916457" cy="769441"/>
          </a:xfrm>
          <a:prstGeom prst="rect">
            <a:avLst/>
          </a:prstGeom>
        </p:spPr>
        <p:txBody>
          <a:bodyPr wrap="none">
            <a:spAutoFit/>
          </a:bodyPr>
          <a:lstStyle/>
          <a:p>
            <a:r>
              <a:rPr lang="en-GB" sz="4400" dirty="0">
                <a:latin typeface="Consolas" panose="020B0609020204030204" pitchFamily="49" charset="0"/>
              </a:rPr>
              <a:t>base::</a:t>
            </a:r>
            <a:r>
              <a:rPr lang="en-GB" sz="4400" dirty="0" err="1">
                <a:latin typeface="Consolas" panose="020B0609020204030204" pitchFamily="49" charset="0"/>
              </a:rPr>
              <a:t>substr</a:t>
            </a:r>
            <a:endParaRPr lang="en-GB" sz="4400" dirty="0">
              <a:latin typeface="Consolas" panose="020B0609020204030204" pitchFamily="49" charset="0"/>
            </a:endParaRPr>
          </a:p>
        </p:txBody>
      </p:sp>
      <p:grpSp>
        <p:nvGrpSpPr>
          <p:cNvPr id="9" name="Group 8">
            <a:extLst>
              <a:ext uri="{FF2B5EF4-FFF2-40B4-BE49-F238E27FC236}">
                <a16:creationId xmlns:a16="http://schemas.microsoft.com/office/drawing/2014/main" id="{AEAEED87-02BD-B3B4-D518-BE79951367D0}"/>
              </a:ext>
            </a:extLst>
          </p:cNvPr>
          <p:cNvGrpSpPr/>
          <p:nvPr/>
        </p:nvGrpSpPr>
        <p:grpSpPr>
          <a:xfrm>
            <a:off x="265270" y="4108484"/>
            <a:ext cx="1639730" cy="999642"/>
            <a:chOff x="725497" y="1988259"/>
            <a:chExt cx="1639730" cy="999642"/>
          </a:xfrm>
        </p:grpSpPr>
        <p:sp>
          <p:nvSpPr>
            <p:cNvPr id="10" name="TextBox 9">
              <a:extLst>
                <a:ext uri="{FF2B5EF4-FFF2-40B4-BE49-F238E27FC236}">
                  <a16:creationId xmlns:a16="http://schemas.microsoft.com/office/drawing/2014/main" id="{1DEBFEC7-F0CB-378C-F08D-1A433B03445D}"/>
                </a:ext>
              </a:extLst>
            </p:cNvPr>
            <p:cNvSpPr txBox="1"/>
            <p:nvPr/>
          </p:nvSpPr>
          <p:spPr>
            <a:xfrm>
              <a:off x="725497" y="1988259"/>
              <a:ext cx="1527982" cy="584775"/>
            </a:xfrm>
            <a:prstGeom prst="rect">
              <a:avLst/>
            </a:prstGeom>
            <a:noFill/>
          </p:spPr>
          <p:txBody>
            <a:bodyPr wrap="none" rtlCol="0">
              <a:spAutoFit/>
            </a:bodyPr>
            <a:lstStyle/>
            <a:p>
              <a:r>
                <a:rPr lang="en-GB" sz="3200" dirty="0"/>
                <a:t>Package</a:t>
              </a:r>
            </a:p>
          </p:txBody>
        </p:sp>
        <p:cxnSp>
          <p:nvCxnSpPr>
            <p:cNvPr id="11" name="Straight Arrow Connector 10">
              <a:extLst>
                <a:ext uri="{FF2B5EF4-FFF2-40B4-BE49-F238E27FC236}">
                  <a16:creationId xmlns:a16="http://schemas.microsoft.com/office/drawing/2014/main" id="{F581D8B5-EED1-7D26-56F3-5BB2D6200109}"/>
                </a:ext>
              </a:extLst>
            </p:cNvPr>
            <p:cNvCxnSpPr>
              <a:cxnSpLocks/>
            </p:cNvCxnSpPr>
            <p:nvPr/>
          </p:nvCxnSpPr>
          <p:spPr>
            <a:xfrm>
              <a:off x="2139470" y="2476284"/>
              <a:ext cx="225757" cy="5116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0797C9D-05A0-E8FE-DAEF-B8271BC8A1A7}"/>
              </a:ext>
            </a:extLst>
          </p:cNvPr>
          <p:cNvGrpSpPr/>
          <p:nvPr/>
        </p:nvGrpSpPr>
        <p:grpSpPr>
          <a:xfrm>
            <a:off x="3530600" y="4169258"/>
            <a:ext cx="1820260" cy="946364"/>
            <a:chOff x="550239" y="1988259"/>
            <a:chExt cx="1820260" cy="946364"/>
          </a:xfrm>
        </p:grpSpPr>
        <p:sp>
          <p:nvSpPr>
            <p:cNvPr id="15" name="TextBox 14">
              <a:extLst>
                <a:ext uri="{FF2B5EF4-FFF2-40B4-BE49-F238E27FC236}">
                  <a16:creationId xmlns:a16="http://schemas.microsoft.com/office/drawing/2014/main" id="{D0D264DA-A224-8FD9-CC11-702257AF8E8D}"/>
                </a:ext>
              </a:extLst>
            </p:cNvPr>
            <p:cNvSpPr txBox="1"/>
            <p:nvPr/>
          </p:nvSpPr>
          <p:spPr>
            <a:xfrm>
              <a:off x="725497" y="1988259"/>
              <a:ext cx="1645002" cy="584775"/>
            </a:xfrm>
            <a:prstGeom prst="rect">
              <a:avLst/>
            </a:prstGeom>
            <a:noFill/>
          </p:spPr>
          <p:txBody>
            <a:bodyPr wrap="none" rtlCol="0">
              <a:spAutoFit/>
            </a:bodyPr>
            <a:lstStyle/>
            <a:p>
              <a:r>
                <a:rPr lang="en-GB" sz="3200" dirty="0"/>
                <a:t>Function</a:t>
              </a:r>
            </a:p>
          </p:txBody>
        </p:sp>
        <p:cxnSp>
          <p:nvCxnSpPr>
            <p:cNvPr id="16" name="Straight Arrow Connector 15">
              <a:extLst>
                <a:ext uri="{FF2B5EF4-FFF2-40B4-BE49-F238E27FC236}">
                  <a16:creationId xmlns:a16="http://schemas.microsoft.com/office/drawing/2014/main" id="{F607A8B5-4524-B609-0EFC-4FE2B0CA81BF}"/>
                </a:ext>
              </a:extLst>
            </p:cNvPr>
            <p:cNvCxnSpPr>
              <a:cxnSpLocks/>
            </p:cNvCxnSpPr>
            <p:nvPr/>
          </p:nvCxnSpPr>
          <p:spPr>
            <a:xfrm flipH="1">
              <a:off x="550239" y="2516179"/>
              <a:ext cx="287006" cy="41844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65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DAB98-EEB5-6FC7-1EE1-E66343648192}"/>
              </a:ext>
            </a:extLst>
          </p:cNvPr>
          <p:cNvPicPr>
            <a:picLocks noChangeAspect="1"/>
          </p:cNvPicPr>
          <p:nvPr/>
        </p:nvPicPr>
        <p:blipFill>
          <a:blip r:embed="rId2"/>
          <a:stretch>
            <a:fillRect/>
          </a:stretch>
        </p:blipFill>
        <p:spPr>
          <a:xfrm>
            <a:off x="0" y="-1"/>
            <a:ext cx="4220734" cy="2817341"/>
          </a:xfrm>
          <a:prstGeom prst="rect">
            <a:avLst/>
          </a:prstGeom>
        </p:spPr>
      </p:pic>
      <p:pic>
        <p:nvPicPr>
          <p:cNvPr id="5" name="Picture 4">
            <a:extLst>
              <a:ext uri="{FF2B5EF4-FFF2-40B4-BE49-F238E27FC236}">
                <a16:creationId xmlns:a16="http://schemas.microsoft.com/office/drawing/2014/main" id="{822C9777-CBF2-3C5A-4C5F-3CC0BAF46BB7}"/>
              </a:ext>
            </a:extLst>
          </p:cNvPr>
          <p:cNvPicPr>
            <a:picLocks noChangeAspect="1"/>
          </p:cNvPicPr>
          <p:nvPr/>
        </p:nvPicPr>
        <p:blipFill>
          <a:blip r:embed="rId3"/>
          <a:stretch>
            <a:fillRect/>
          </a:stretch>
        </p:blipFill>
        <p:spPr>
          <a:xfrm>
            <a:off x="7971267" y="0"/>
            <a:ext cx="4220733" cy="2817341"/>
          </a:xfrm>
          <a:prstGeom prst="rect">
            <a:avLst/>
          </a:prstGeom>
        </p:spPr>
      </p:pic>
      <p:pic>
        <p:nvPicPr>
          <p:cNvPr id="6" name="Content Placeholder 9">
            <a:extLst>
              <a:ext uri="{FF2B5EF4-FFF2-40B4-BE49-F238E27FC236}">
                <a16:creationId xmlns:a16="http://schemas.microsoft.com/office/drawing/2014/main" id="{1595B812-F0D6-6E63-C669-68E020E82C86}"/>
              </a:ext>
            </a:extLst>
          </p:cNvPr>
          <p:cNvPicPr>
            <a:picLocks noChangeAspect="1"/>
          </p:cNvPicPr>
          <p:nvPr/>
        </p:nvPicPr>
        <p:blipFill>
          <a:blip r:embed="rId4"/>
          <a:stretch>
            <a:fillRect/>
          </a:stretch>
        </p:blipFill>
        <p:spPr>
          <a:xfrm>
            <a:off x="3409604" y="0"/>
            <a:ext cx="4186543" cy="2804984"/>
          </a:xfrm>
          <a:prstGeom prst="rect">
            <a:avLst/>
          </a:prstGeom>
        </p:spPr>
      </p:pic>
      <p:pic>
        <p:nvPicPr>
          <p:cNvPr id="7" name="Picture 6">
            <a:extLst>
              <a:ext uri="{FF2B5EF4-FFF2-40B4-BE49-F238E27FC236}">
                <a16:creationId xmlns:a16="http://schemas.microsoft.com/office/drawing/2014/main" id="{87078551-0EF5-2C4A-5028-E047EF127A53}"/>
              </a:ext>
            </a:extLst>
          </p:cNvPr>
          <p:cNvPicPr>
            <a:picLocks noChangeAspect="1"/>
          </p:cNvPicPr>
          <p:nvPr/>
        </p:nvPicPr>
        <p:blipFill>
          <a:blip r:embed="rId5"/>
          <a:srcRect r="22419"/>
          <a:stretch/>
        </p:blipFill>
        <p:spPr>
          <a:xfrm rot="5400000">
            <a:off x="5218343" y="46758"/>
            <a:ext cx="2810880" cy="2717365"/>
          </a:xfrm>
          <a:prstGeom prst="rect">
            <a:avLst/>
          </a:prstGeom>
        </p:spPr>
      </p:pic>
      <p:sp>
        <p:nvSpPr>
          <p:cNvPr id="8" name="TextBox 7">
            <a:extLst>
              <a:ext uri="{FF2B5EF4-FFF2-40B4-BE49-F238E27FC236}">
                <a16:creationId xmlns:a16="http://schemas.microsoft.com/office/drawing/2014/main" id="{7A1CB1C0-639D-5BA2-4B1A-A8D6CF543037}"/>
              </a:ext>
            </a:extLst>
          </p:cNvPr>
          <p:cNvSpPr txBox="1"/>
          <p:nvPr/>
        </p:nvSpPr>
        <p:spPr>
          <a:xfrm>
            <a:off x="0" y="2811187"/>
            <a:ext cx="4869475" cy="1384995"/>
          </a:xfrm>
          <a:prstGeom prst="rect">
            <a:avLst/>
          </a:prstGeom>
          <a:noFill/>
        </p:spPr>
        <p:txBody>
          <a:bodyPr wrap="none" rtlCol="0">
            <a:spAutoFit/>
          </a:bodyPr>
          <a:lstStyle/>
          <a:p>
            <a:r>
              <a:rPr lang="en-AU" sz="2800" b="1" dirty="0"/>
              <a:t>Kristoffer Wild</a:t>
            </a:r>
          </a:p>
          <a:p>
            <a:r>
              <a:rPr lang="en-AU" sz="2800" b="1" dirty="0">
                <a:hlinkClick r:id="rId6"/>
              </a:rPr>
              <a:t>kristofferw@unimelb.edu.au</a:t>
            </a:r>
            <a:endParaRPr lang="en-AU" sz="2800" b="1" dirty="0"/>
          </a:p>
          <a:p>
            <a:r>
              <a:rPr lang="en-AU" sz="2800" b="1" dirty="0" err="1"/>
              <a:t>kwildresearch.com</a:t>
            </a:r>
            <a:endParaRPr lang="en-AU" sz="2800" b="1" dirty="0"/>
          </a:p>
        </p:txBody>
      </p:sp>
      <p:pic>
        <p:nvPicPr>
          <p:cNvPr id="9" name="Picture 1" descr="cidimage001.png@01D8EAC9.39D70AB0">
            <a:extLst>
              <a:ext uri="{FF2B5EF4-FFF2-40B4-BE49-F238E27FC236}">
                <a16:creationId xmlns:a16="http://schemas.microsoft.com/office/drawing/2014/main" id="{C82EDEE4-72D4-6981-40AF-D695A5037ADF}"/>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645727" y="3000499"/>
            <a:ext cx="900546" cy="90054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A865193-F2AF-22DB-402A-5CAA6852FE4E}"/>
              </a:ext>
            </a:extLst>
          </p:cNvPr>
          <p:cNvGrpSpPr/>
          <p:nvPr/>
        </p:nvGrpSpPr>
        <p:grpSpPr>
          <a:xfrm>
            <a:off x="0" y="2862943"/>
            <a:ext cx="12192000" cy="3995057"/>
            <a:chOff x="0" y="2862943"/>
            <a:chExt cx="12192000" cy="3995057"/>
          </a:xfrm>
        </p:grpSpPr>
        <p:pic>
          <p:nvPicPr>
            <p:cNvPr id="17410" name="Picture 2" descr="Picture">
              <a:extLst>
                <a:ext uri="{FF2B5EF4-FFF2-40B4-BE49-F238E27FC236}">
                  <a16:creationId xmlns:a16="http://schemas.microsoft.com/office/drawing/2014/main" id="{6C368F0F-44E8-BC24-8B2A-F8DE2180A3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96943" y="2862943"/>
              <a:ext cx="3995057" cy="399505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45BBFFD3-745A-B586-C8BE-9F5AB1164A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2061" y="3941233"/>
              <a:ext cx="3843111" cy="291676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25438AC0-6EE2-E3E4-08EB-2521B4227C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169229"/>
              <a:ext cx="4272158" cy="26887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203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Trevor Branch\Documents\FISH552 Intro R\Background images\Running and rerunning 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1600200"/>
            <a:ext cx="7763959" cy="1724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RStudio tips</a:t>
            </a:r>
          </a:p>
        </p:txBody>
      </p:sp>
      <p:sp>
        <p:nvSpPr>
          <p:cNvPr id="5" name="Rounded Rectangle 4"/>
          <p:cNvSpPr/>
          <p:nvPr/>
        </p:nvSpPr>
        <p:spPr>
          <a:xfrm>
            <a:off x="8839200" y="185166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19185" y="3451860"/>
            <a:ext cx="1611630" cy="923330"/>
          </a:xfrm>
          <a:prstGeom prst="rect">
            <a:avLst/>
          </a:prstGeom>
          <a:noFill/>
        </p:spPr>
        <p:txBody>
          <a:bodyPr wrap="square" rtlCol="0">
            <a:spAutoFit/>
          </a:bodyPr>
          <a:lstStyle/>
          <a:p>
            <a:pPr algn="ctr"/>
            <a:r>
              <a:rPr lang="en-US" dirty="0">
                <a:solidFill>
                  <a:srgbClr val="FF0000"/>
                </a:solidFill>
              </a:rPr>
              <a:t>Sends entire file to R console</a:t>
            </a:r>
          </a:p>
        </p:txBody>
      </p:sp>
      <p:sp>
        <p:nvSpPr>
          <p:cNvPr id="7" name="Rounded Rectangle 6"/>
          <p:cNvSpPr/>
          <p:nvPr/>
        </p:nvSpPr>
        <p:spPr>
          <a:xfrm>
            <a:off x="8496300" y="1851660"/>
            <a:ext cx="304800" cy="2286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78090" y="4518660"/>
            <a:ext cx="1611630" cy="1477328"/>
          </a:xfrm>
          <a:prstGeom prst="rect">
            <a:avLst/>
          </a:prstGeom>
          <a:noFill/>
        </p:spPr>
        <p:txBody>
          <a:bodyPr wrap="square" rtlCol="0">
            <a:spAutoFit/>
          </a:bodyPr>
          <a:lstStyle/>
          <a:p>
            <a:pPr algn="ctr"/>
            <a:r>
              <a:rPr lang="en-US" dirty="0">
                <a:solidFill>
                  <a:srgbClr val="0070C0"/>
                </a:solidFill>
              </a:rPr>
              <a:t>Re-send the lines of code you last ran</a:t>
            </a:r>
          </a:p>
          <a:p>
            <a:pPr algn="ctr"/>
            <a:r>
              <a:rPr lang="en-US" dirty="0">
                <a:solidFill>
                  <a:srgbClr val="0070C0"/>
                </a:solidFill>
              </a:rPr>
              <a:t>(useful after edits)</a:t>
            </a:r>
          </a:p>
        </p:txBody>
      </p:sp>
      <p:sp>
        <p:nvSpPr>
          <p:cNvPr id="9" name="Rounded Rectangle 8"/>
          <p:cNvSpPr/>
          <p:nvPr/>
        </p:nvSpPr>
        <p:spPr>
          <a:xfrm>
            <a:off x="7924800" y="1851660"/>
            <a:ext cx="53340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113020" y="2668816"/>
            <a:ext cx="2213610" cy="1200329"/>
          </a:xfrm>
          <a:prstGeom prst="rect">
            <a:avLst/>
          </a:prstGeom>
          <a:noFill/>
        </p:spPr>
        <p:txBody>
          <a:bodyPr wrap="square" rtlCol="0">
            <a:spAutoFit/>
          </a:bodyPr>
          <a:lstStyle/>
          <a:p>
            <a:pPr algn="ctr"/>
            <a:r>
              <a:rPr lang="en-US" dirty="0">
                <a:solidFill>
                  <a:srgbClr val="00B050"/>
                </a:solidFill>
              </a:rPr>
              <a:t>Sends current line or selection to console (faster to type </a:t>
            </a:r>
            <a:r>
              <a:rPr lang="en-US" dirty="0" err="1">
                <a:solidFill>
                  <a:srgbClr val="00B050"/>
                </a:solidFill>
              </a:rPr>
              <a:t>ctrl+enter</a:t>
            </a:r>
            <a:r>
              <a:rPr lang="en-US" dirty="0">
                <a:solidFill>
                  <a:srgbClr val="00B050"/>
                </a:solidFill>
              </a:rPr>
              <a:t>)</a:t>
            </a:r>
          </a:p>
        </p:txBody>
      </p:sp>
      <p:cxnSp>
        <p:nvCxnSpPr>
          <p:cNvPr id="11" name="Straight Arrow Connector 10"/>
          <p:cNvCxnSpPr>
            <a:stCxn id="6" idx="0"/>
          </p:cNvCxnSpPr>
          <p:nvPr/>
        </p:nvCxnSpPr>
        <p:spPr>
          <a:xfrm flipH="1" flipV="1">
            <a:off x="9189720" y="2080260"/>
            <a:ext cx="335280" cy="1371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p:cNvCxnSpPr>
          <p:nvPr/>
        </p:nvCxnSpPr>
        <p:spPr>
          <a:xfrm flipV="1">
            <a:off x="8383906" y="2080260"/>
            <a:ext cx="287655" cy="2438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239000" y="2080260"/>
            <a:ext cx="952500" cy="6858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02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your code (do it)</a:t>
            </a:r>
          </a:p>
        </p:txBody>
      </p:sp>
      <p:sp>
        <p:nvSpPr>
          <p:cNvPr id="3" name="Content Placeholder 2"/>
          <p:cNvSpPr>
            <a:spLocks noGrp="1"/>
          </p:cNvSpPr>
          <p:nvPr>
            <p:ph idx="1"/>
          </p:nvPr>
        </p:nvSpPr>
        <p:spPr/>
        <p:txBody>
          <a:bodyPr>
            <a:normAutofit/>
          </a:bodyPr>
          <a:lstStyle/>
          <a:p>
            <a:r>
              <a:rPr lang="en-US" dirty="0"/>
              <a:t>Use “comments” to document the intention of your code</a:t>
            </a:r>
          </a:p>
          <a:p>
            <a:r>
              <a:rPr lang="en-US" dirty="0"/>
              <a:t>Anything on a line after </a:t>
            </a:r>
            <a:r>
              <a:rPr lang="en-US" sz="2400" dirty="0">
                <a:latin typeface="Aptos" panose="020B0004020202020204" pitchFamily="34" charset="0"/>
                <a:cs typeface="Courier New" panose="02070309020205020404" pitchFamily="49" charset="0"/>
              </a:rPr>
              <a:t>#</a:t>
            </a:r>
            <a:r>
              <a:rPr lang="en-US" dirty="0"/>
              <a:t> is ignored by R</a:t>
            </a:r>
          </a:p>
          <a:p>
            <a:pPr marL="0" indent="457200">
              <a:buNone/>
            </a:pPr>
            <a:r>
              <a:rPr lang="en-US" sz="2400" dirty="0">
                <a:solidFill>
                  <a:schemeClr val="accent3">
                    <a:lumMod val="50000"/>
                  </a:schemeClr>
                </a:solidFill>
                <a:latin typeface="Aptos" panose="020B0004020202020204" pitchFamily="34" charset="0"/>
                <a:cs typeface="Courier New" panose="02070309020205020404" pitchFamily="49" charset="0"/>
              </a:rPr>
              <a:t># Old Faithful Geyser, Yellowstone NP</a:t>
            </a:r>
          </a:p>
          <a:p>
            <a:pPr marL="0" indent="457200">
              <a:buNone/>
            </a:pPr>
            <a:r>
              <a:rPr lang="en-US" sz="2400" dirty="0">
                <a:solidFill>
                  <a:srgbClr val="0000FF"/>
                </a:solidFill>
                <a:latin typeface="Aptos" panose="020B0004020202020204" pitchFamily="34" charset="0"/>
                <a:cs typeface="Courier New" panose="02070309020205020404" pitchFamily="49" charset="0"/>
              </a:rPr>
              <a:t>plot(faithful)</a:t>
            </a:r>
          </a:p>
          <a:p>
            <a:r>
              <a:rPr lang="en-US" dirty="0"/>
              <a:t>Rules of thumb</a:t>
            </a:r>
          </a:p>
          <a:p>
            <a:pPr lvl="1"/>
            <a:r>
              <a:rPr lang="en-US" dirty="0"/>
              <a:t>Document the purpose of the code not how it works</a:t>
            </a:r>
          </a:p>
          <a:p>
            <a:pPr lvl="1"/>
            <a:r>
              <a:rPr lang="en-US" dirty="0"/>
              <a:t>Use good variable names</a:t>
            </a:r>
          </a:p>
          <a:p>
            <a:pPr lvl="1"/>
            <a:r>
              <a:rPr lang="en-US" dirty="0"/>
              <a:t>Assume you will remember nothing about the code when you look at it later (next week, year, decade)</a:t>
            </a:r>
          </a:p>
        </p:txBody>
      </p:sp>
      <p:sp>
        <p:nvSpPr>
          <p:cNvPr id="4" name="TextBox 3"/>
          <p:cNvSpPr txBox="1"/>
          <p:nvPr/>
        </p:nvSpPr>
        <p:spPr>
          <a:xfrm>
            <a:off x="4562475" y="3337442"/>
            <a:ext cx="4804410" cy="369332"/>
          </a:xfrm>
          <a:prstGeom prst="rect">
            <a:avLst/>
          </a:prstGeom>
          <a:noFill/>
        </p:spPr>
        <p:txBody>
          <a:bodyPr wrap="square" rtlCol="0">
            <a:spAutoFit/>
          </a:bodyPr>
          <a:lstStyle/>
          <a:p>
            <a:pPr algn="ctr"/>
            <a:r>
              <a:rPr lang="en-US" dirty="0">
                <a:solidFill>
                  <a:srgbClr val="0076BA"/>
                </a:solidFill>
              </a:rPr>
              <a:t>RStudio: different color for comments</a:t>
            </a:r>
          </a:p>
        </p:txBody>
      </p:sp>
    </p:spTree>
    <p:extLst>
      <p:ext uri="{BB962C8B-B14F-4D97-AF65-F5344CB8AC3E}">
        <p14:creationId xmlns:p14="http://schemas.microsoft.com/office/powerpoint/2010/main" val="3382462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simple R commands</a:t>
            </a:r>
          </a:p>
        </p:txBody>
      </p:sp>
      <p:sp>
        <p:nvSpPr>
          <p:cNvPr id="3" name="Content Placeholder 2"/>
          <p:cNvSpPr>
            <a:spLocks noGrp="1"/>
          </p:cNvSpPr>
          <p:nvPr>
            <p:ph idx="1"/>
          </p:nvPr>
        </p:nvSpPr>
        <p:spPr>
          <a:xfrm>
            <a:off x="2057400" y="1371600"/>
            <a:ext cx="8229600" cy="4648200"/>
          </a:xfrm>
        </p:spPr>
        <p:txBody>
          <a:bodyPr numCol="2">
            <a:normAutofit/>
          </a:bodyPr>
          <a:lstStyle/>
          <a:p>
            <a:pPr marL="0" indent="0">
              <a:buNone/>
            </a:pPr>
            <a:r>
              <a:rPr lang="en-US" sz="2400" dirty="0">
                <a:solidFill>
                  <a:srgbClr val="0000FF"/>
                </a:solidFill>
                <a:latin typeface="Aptos" panose="020B0004020202020204" pitchFamily="34" charset="0"/>
                <a:cs typeface="Courier New" panose="02070309020205020404" pitchFamily="49" charset="0"/>
              </a:rPr>
              <a:t>&gt; 2+2 </a:t>
            </a:r>
          </a:p>
          <a:p>
            <a:pPr marL="0" indent="0">
              <a:buNone/>
            </a:pPr>
            <a:r>
              <a:rPr lang="en-US" sz="2400" dirty="0">
                <a:latin typeface="Aptos" panose="020B0004020202020204" pitchFamily="34" charset="0"/>
                <a:cs typeface="Courier New" panose="02070309020205020404" pitchFamily="49" charset="0"/>
              </a:rPr>
              <a:t>[1] 4 </a:t>
            </a:r>
          </a:p>
          <a:p>
            <a:pPr marL="0" indent="0">
              <a:buNone/>
            </a:pPr>
            <a:r>
              <a:rPr lang="en-US" sz="2400" dirty="0">
                <a:solidFill>
                  <a:srgbClr val="0000FF"/>
                </a:solidFill>
                <a:latin typeface="Aptos" panose="020B0004020202020204" pitchFamily="34" charset="0"/>
                <a:cs typeface="Courier New" panose="02070309020205020404" pitchFamily="49" charset="0"/>
              </a:rPr>
              <a:t>&gt; 3^2 </a:t>
            </a:r>
          </a:p>
          <a:p>
            <a:pPr marL="0" indent="0">
              <a:buNone/>
            </a:pPr>
            <a:r>
              <a:rPr lang="en-US" sz="2400" dirty="0">
                <a:latin typeface="Aptos" panose="020B0004020202020204" pitchFamily="34" charset="0"/>
                <a:cs typeface="Courier New" panose="02070309020205020404" pitchFamily="49" charset="0"/>
              </a:rPr>
              <a:t>[1] 9 </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sqrt</a:t>
            </a:r>
            <a:r>
              <a:rPr lang="en-US" sz="2400" dirty="0">
                <a:solidFill>
                  <a:srgbClr val="0000FF"/>
                </a:solidFill>
                <a:latin typeface="Aptos" panose="020B0004020202020204" pitchFamily="34" charset="0"/>
                <a:cs typeface="Courier New" panose="02070309020205020404" pitchFamily="49" charset="0"/>
              </a:rPr>
              <a:t>(25) </a:t>
            </a:r>
          </a:p>
          <a:p>
            <a:pPr marL="0" indent="0">
              <a:buNone/>
            </a:pPr>
            <a:r>
              <a:rPr lang="en-US" sz="2400" dirty="0">
                <a:latin typeface="Aptos" panose="020B0004020202020204" pitchFamily="34" charset="0"/>
                <a:cs typeface="Courier New" panose="02070309020205020404" pitchFamily="49" charset="0"/>
              </a:rPr>
              <a:t>[1] 5 </a:t>
            </a:r>
          </a:p>
          <a:p>
            <a:pPr marL="0" indent="0">
              <a:buNone/>
            </a:pPr>
            <a:r>
              <a:rPr lang="en-US" sz="2400" dirty="0">
                <a:solidFill>
                  <a:srgbClr val="0000FF"/>
                </a:solidFill>
                <a:latin typeface="Aptos" panose="020B0004020202020204" pitchFamily="34" charset="0"/>
                <a:cs typeface="Courier New" panose="02070309020205020404" pitchFamily="49" charset="0"/>
              </a:rPr>
              <a:t>&gt; 2*(1+1) </a:t>
            </a:r>
          </a:p>
          <a:p>
            <a:pPr marL="0" indent="0">
              <a:buNone/>
            </a:pPr>
            <a:r>
              <a:rPr lang="en-US" sz="2400" dirty="0">
                <a:latin typeface="Aptos" panose="020B0004020202020204" pitchFamily="34" charset="0"/>
                <a:cs typeface="Courier New" panose="02070309020205020404" pitchFamily="49" charset="0"/>
              </a:rPr>
              <a:t>[1] 4 </a:t>
            </a:r>
          </a:p>
          <a:p>
            <a:pPr marL="0" indent="0">
              <a:buNone/>
            </a:pPr>
            <a:r>
              <a:rPr lang="en-US" sz="2400" dirty="0">
                <a:solidFill>
                  <a:srgbClr val="0000FF"/>
                </a:solidFill>
                <a:latin typeface="Aptos" panose="020B0004020202020204" pitchFamily="34" charset="0"/>
                <a:cs typeface="Courier New" panose="02070309020205020404" pitchFamily="49" charset="0"/>
              </a:rPr>
              <a:t>&gt; 2*1+1 </a:t>
            </a:r>
          </a:p>
          <a:p>
            <a:pPr marL="0" indent="0">
              <a:buNone/>
            </a:pPr>
            <a:r>
              <a:rPr lang="en-US" sz="2400" dirty="0">
                <a:latin typeface="Aptos" panose="020B0004020202020204" pitchFamily="34" charset="0"/>
                <a:cs typeface="Courier New" panose="02070309020205020404" pitchFamily="49" charset="0"/>
              </a:rPr>
              <a:t>[1] 3</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exp</a:t>
            </a:r>
            <a:r>
              <a:rPr lang="en-US" sz="2400" dirty="0">
                <a:solidFill>
                  <a:srgbClr val="0000FF"/>
                </a:solidFill>
                <a:latin typeface="Aptos" panose="020B0004020202020204" pitchFamily="34" charset="0"/>
                <a:cs typeface="Courier New" panose="02070309020205020404" pitchFamily="49" charset="0"/>
              </a:rPr>
              <a:t>(1)</a:t>
            </a:r>
          </a:p>
          <a:p>
            <a:pPr marL="0" indent="0">
              <a:buNone/>
            </a:pPr>
            <a:r>
              <a:rPr lang="en-US" sz="2400" dirty="0">
                <a:latin typeface="Aptos" panose="020B0004020202020204" pitchFamily="34" charset="0"/>
                <a:cs typeface="Courier New" panose="02070309020205020404" pitchFamily="49" charset="0"/>
              </a:rPr>
              <a:t>[1] 2.718282</a:t>
            </a:r>
          </a:p>
          <a:p>
            <a:pPr marL="0" indent="0">
              <a:buNone/>
            </a:pPr>
            <a:r>
              <a:rPr lang="en-US" sz="2400" dirty="0">
                <a:solidFill>
                  <a:srgbClr val="0000FF"/>
                </a:solidFill>
                <a:latin typeface="Aptos" panose="020B0004020202020204" pitchFamily="34" charset="0"/>
                <a:cs typeface="Courier New" panose="02070309020205020404" pitchFamily="49" charset="0"/>
              </a:rPr>
              <a:t>&gt; log(2.718282)</a:t>
            </a:r>
          </a:p>
          <a:p>
            <a:pPr marL="0" indent="0">
              <a:buNone/>
            </a:pPr>
            <a:r>
              <a:rPr lang="en-US" sz="2400" dirty="0">
                <a:latin typeface="Aptos" panose="020B0004020202020204" pitchFamily="34" charset="0"/>
                <a:cs typeface="Courier New" panose="02070309020205020404" pitchFamily="49" charset="0"/>
              </a:rPr>
              <a:t>[1] 1</a:t>
            </a:r>
          </a:p>
          <a:p>
            <a:pPr marL="0" indent="0">
              <a:buNone/>
            </a:pPr>
            <a:r>
              <a:rPr lang="en-US" sz="2400" dirty="0">
                <a:solidFill>
                  <a:srgbClr val="0000FF"/>
                </a:solidFill>
                <a:latin typeface="Aptos" panose="020B0004020202020204" pitchFamily="34" charset="0"/>
                <a:cs typeface="Courier New" panose="02070309020205020404" pitchFamily="49" charset="0"/>
              </a:rPr>
              <a:t>&gt; log(10, base=10)</a:t>
            </a:r>
          </a:p>
          <a:p>
            <a:pPr marL="0" indent="0">
              <a:buNone/>
            </a:pPr>
            <a:r>
              <a:rPr lang="en-US" sz="2400" dirty="0">
                <a:latin typeface="Aptos" panose="020B0004020202020204" pitchFamily="34" charset="0"/>
                <a:cs typeface="Courier New" panose="02070309020205020404" pitchFamily="49" charset="0"/>
              </a:rPr>
              <a:t>[1] 1</a:t>
            </a:r>
          </a:p>
          <a:p>
            <a:pPr marL="0" indent="0">
              <a:buNone/>
            </a:pPr>
            <a:r>
              <a:rPr lang="it-IT" sz="2400" dirty="0">
                <a:solidFill>
                  <a:srgbClr val="0000FF"/>
                </a:solidFill>
                <a:latin typeface="Aptos" panose="020B0004020202020204" pitchFamily="34" charset="0"/>
                <a:cs typeface="Courier New" panose="02070309020205020404" pitchFamily="49" charset="0"/>
              </a:rPr>
              <a:t>&gt; log(10</a:t>
            </a:r>
          </a:p>
          <a:p>
            <a:pPr marL="0" indent="0">
              <a:buNone/>
            </a:pPr>
            <a:r>
              <a:rPr lang="it-IT" sz="2400" dirty="0">
                <a:solidFill>
                  <a:srgbClr val="0000FF"/>
                </a:solidFill>
                <a:latin typeface="Aptos" panose="020B0004020202020204" pitchFamily="34" charset="0"/>
                <a:cs typeface="Courier New" panose="02070309020205020404" pitchFamily="49" charset="0"/>
              </a:rPr>
              <a:t>+     , base = 10</a:t>
            </a:r>
          </a:p>
          <a:p>
            <a:pPr marL="0" indent="0">
              <a:buNone/>
            </a:pPr>
            <a:r>
              <a:rPr lang="it-IT" sz="2400" dirty="0">
                <a:latin typeface="Aptos" panose="020B0004020202020204" pitchFamily="34" charset="0"/>
                <a:cs typeface="Courier New" panose="02070309020205020404" pitchFamily="49" charset="0"/>
              </a:rPr>
              <a:t>[1] 1</a:t>
            </a:r>
            <a:endParaRPr lang="en-US" sz="2400" dirty="0">
              <a:latin typeface="Aptos" panose="020B0004020202020204" pitchFamily="34" charset="0"/>
              <a:cs typeface="Courier New" panose="02070309020205020404" pitchFamily="49" charset="0"/>
            </a:endParaRPr>
          </a:p>
          <a:p>
            <a:pPr marL="0" indent="0">
              <a:buNone/>
            </a:pPr>
            <a:r>
              <a:rPr lang="en-US" sz="2400" dirty="0">
                <a:latin typeface="Aptos" panose="020B0004020202020204" pitchFamily="34" charset="0"/>
                <a:cs typeface="Courier New" panose="02070309020205020404" pitchFamily="49" charset="0"/>
              </a:rPr>
              <a:t>&gt;rep()</a:t>
            </a:r>
          </a:p>
        </p:txBody>
      </p:sp>
      <p:sp>
        <p:nvSpPr>
          <p:cNvPr id="4" name="Rounded Rectangle 3"/>
          <p:cNvSpPr/>
          <p:nvPr/>
        </p:nvSpPr>
        <p:spPr>
          <a:xfrm>
            <a:off x="2125980" y="1844040"/>
            <a:ext cx="9906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192780" y="1842284"/>
            <a:ext cx="2449830" cy="646331"/>
          </a:xfrm>
          <a:prstGeom prst="rect">
            <a:avLst/>
          </a:prstGeom>
          <a:noFill/>
        </p:spPr>
        <p:txBody>
          <a:bodyPr wrap="square" rtlCol="0">
            <a:spAutoFit/>
          </a:bodyPr>
          <a:lstStyle/>
          <a:p>
            <a:r>
              <a:rPr lang="en-US" dirty="0">
                <a:solidFill>
                  <a:srgbClr val="00B050"/>
                </a:solidFill>
              </a:rPr>
              <a:t>Result of the command</a:t>
            </a:r>
          </a:p>
        </p:txBody>
      </p:sp>
      <p:sp>
        <p:nvSpPr>
          <p:cNvPr id="6" name="Rounded Rectangle 5"/>
          <p:cNvSpPr/>
          <p:nvPr/>
        </p:nvSpPr>
        <p:spPr>
          <a:xfrm>
            <a:off x="2290761" y="5034839"/>
            <a:ext cx="1066800" cy="37338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491553" y="5093912"/>
            <a:ext cx="2427517" cy="369332"/>
          </a:xfrm>
          <a:prstGeom prst="rect">
            <a:avLst/>
          </a:prstGeom>
          <a:noFill/>
        </p:spPr>
        <p:txBody>
          <a:bodyPr wrap="square" rtlCol="0">
            <a:spAutoFit/>
          </a:bodyPr>
          <a:lstStyle/>
          <a:p>
            <a:r>
              <a:rPr lang="en-US" dirty="0">
                <a:solidFill>
                  <a:srgbClr val="0070C0"/>
                </a:solidFill>
              </a:rPr>
              <a:t>Order of precedence</a:t>
            </a:r>
          </a:p>
        </p:txBody>
      </p:sp>
      <p:sp>
        <p:nvSpPr>
          <p:cNvPr id="8" name="Rounded Rectangle 7"/>
          <p:cNvSpPr/>
          <p:nvPr/>
        </p:nvSpPr>
        <p:spPr>
          <a:xfrm>
            <a:off x="6033057" y="4641490"/>
            <a:ext cx="4166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284720" y="4937759"/>
            <a:ext cx="2590800" cy="369332"/>
          </a:xfrm>
          <a:prstGeom prst="rect">
            <a:avLst/>
          </a:prstGeom>
          <a:noFill/>
        </p:spPr>
        <p:txBody>
          <a:bodyPr wrap="square" rtlCol="0">
            <a:spAutoFit/>
          </a:bodyPr>
          <a:lstStyle/>
          <a:p>
            <a:r>
              <a:rPr lang="en-US" dirty="0">
                <a:solidFill>
                  <a:srgbClr val="FF0000"/>
                </a:solidFill>
              </a:rPr>
              <a:t>Incomplete command</a:t>
            </a:r>
          </a:p>
        </p:txBody>
      </p:sp>
      <p:cxnSp>
        <p:nvCxnSpPr>
          <p:cNvPr id="10" name="Straight Arrow Connector 9"/>
          <p:cNvCxnSpPr>
            <a:cxnSpLocks/>
          </p:cNvCxnSpPr>
          <p:nvPr/>
        </p:nvCxnSpPr>
        <p:spPr>
          <a:xfrm flipH="1" flipV="1">
            <a:off x="6496334" y="4790364"/>
            <a:ext cx="818866" cy="23883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62570" y="2890272"/>
            <a:ext cx="2577152" cy="369332"/>
          </a:xfrm>
          <a:prstGeom prst="rect">
            <a:avLst/>
          </a:prstGeom>
          <a:noFill/>
        </p:spPr>
        <p:txBody>
          <a:bodyPr wrap="square" rtlCol="0">
            <a:spAutoFit/>
          </a:bodyPr>
          <a:lstStyle/>
          <a:p>
            <a:r>
              <a:rPr lang="en-US" dirty="0">
                <a:solidFill>
                  <a:schemeClr val="accent2">
                    <a:lumMod val="75000"/>
                  </a:schemeClr>
                </a:solidFill>
              </a:rPr>
              <a:t>Optional argument</a:t>
            </a:r>
          </a:p>
        </p:txBody>
      </p:sp>
      <p:sp>
        <p:nvSpPr>
          <p:cNvPr id="13" name="Rounded Rectangle 12"/>
          <p:cNvSpPr/>
          <p:nvPr/>
        </p:nvSpPr>
        <p:spPr>
          <a:xfrm>
            <a:off x="7211978" y="3242310"/>
            <a:ext cx="1676400"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26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6120C4-1E68-B623-5EDB-DEE1866875E6}"/>
              </a:ext>
            </a:extLst>
          </p:cNvPr>
          <p:cNvSpPr txBox="1">
            <a:spLocks noChangeArrowheads="1"/>
          </p:cNvSpPr>
          <p:nvPr/>
        </p:nvSpPr>
        <p:spPr>
          <a:xfrm>
            <a:off x="149772" y="128752"/>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Frequently used operators</a:t>
            </a:r>
          </a:p>
        </p:txBody>
      </p:sp>
      <p:graphicFrame>
        <p:nvGraphicFramePr>
          <p:cNvPr id="5" name="Group 3">
            <a:extLst>
              <a:ext uri="{FF2B5EF4-FFF2-40B4-BE49-F238E27FC236}">
                <a16:creationId xmlns:a16="http://schemas.microsoft.com/office/drawing/2014/main" id="{5FA17735-369E-2340-AD99-27B6EE7911D3}"/>
              </a:ext>
            </a:extLst>
          </p:cNvPr>
          <p:cNvGraphicFramePr>
            <a:graphicFrameLocks/>
          </p:cNvGraphicFramePr>
          <p:nvPr>
            <p:extLst>
              <p:ext uri="{D42A27DB-BD31-4B8C-83A1-F6EECF244321}">
                <p14:modId xmlns:p14="http://schemas.microsoft.com/office/powerpoint/2010/main" val="4022110296"/>
              </p:ext>
            </p:extLst>
          </p:nvPr>
        </p:nvGraphicFramePr>
        <p:xfrm>
          <a:off x="2247900" y="1447800"/>
          <a:ext cx="4038600" cy="5181600"/>
        </p:xfrm>
        <a:graphic>
          <a:graphicData uri="http://schemas.openxmlformats.org/drawingml/2006/table">
            <a:tbl>
              <a:tblPr/>
              <a:tblGrid>
                <a:gridCol w="1295400">
                  <a:extLst>
                    <a:ext uri="{9D8B030D-6E8A-4147-A177-3AD203B41FA5}">
                      <a16:colId xmlns:a16="http://schemas.microsoft.com/office/drawing/2014/main" val="2855754925"/>
                    </a:ext>
                  </a:extLst>
                </a:gridCol>
                <a:gridCol w="2743200">
                  <a:extLst>
                    <a:ext uri="{9D8B030D-6E8A-4147-A177-3AD203B41FA5}">
                      <a16:colId xmlns:a16="http://schemas.microsoft.com/office/drawing/2014/main" val="1566339099"/>
                    </a:ext>
                  </a:extLst>
                </a:gridCol>
              </a:tblGrid>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Assign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5127924"/>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Sum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4284873"/>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Difference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0680332"/>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Multiplication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090218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Division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0084191"/>
                  </a:ext>
                </a:extLst>
              </a:tr>
              <a:tr h="4540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Exponent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9955566"/>
                  </a:ext>
                </a:extLst>
              </a:tr>
              <a:tr h="4540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Mod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0111457"/>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Dot product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5702309"/>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Integer division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5191141"/>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Subset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6246437"/>
                  </a:ext>
                </a:extLst>
              </a:tr>
            </a:tbl>
          </a:graphicData>
        </a:graphic>
      </p:graphicFrame>
      <p:graphicFrame>
        <p:nvGraphicFramePr>
          <p:cNvPr id="6" name="Group 38">
            <a:extLst>
              <a:ext uri="{FF2B5EF4-FFF2-40B4-BE49-F238E27FC236}">
                <a16:creationId xmlns:a16="http://schemas.microsoft.com/office/drawing/2014/main" id="{E3978BF9-4A7C-7ADF-7488-869E42021746}"/>
              </a:ext>
            </a:extLst>
          </p:cNvPr>
          <p:cNvGraphicFramePr>
            <a:graphicFrameLocks/>
          </p:cNvGraphicFramePr>
          <p:nvPr>
            <p:extLst>
              <p:ext uri="{D42A27DB-BD31-4B8C-83A1-F6EECF244321}">
                <p14:modId xmlns:p14="http://schemas.microsoft.com/office/powerpoint/2010/main" val="3530494032"/>
              </p:ext>
            </p:extLst>
          </p:nvPr>
        </p:nvGraphicFramePr>
        <p:xfrm>
          <a:off x="6915150" y="1685925"/>
          <a:ext cx="4038600" cy="4663440"/>
        </p:xfrm>
        <a:graphic>
          <a:graphicData uri="http://schemas.openxmlformats.org/drawingml/2006/table">
            <a:tbl>
              <a:tblPr/>
              <a:tblGrid>
                <a:gridCol w="1295400">
                  <a:extLst>
                    <a:ext uri="{9D8B030D-6E8A-4147-A177-3AD203B41FA5}">
                      <a16:colId xmlns:a16="http://schemas.microsoft.com/office/drawing/2014/main" val="3475222344"/>
                    </a:ext>
                  </a:extLst>
                </a:gridCol>
                <a:gridCol w="2743200">
                  <a:extLst>
                    <a:ext uri="{9D8B030D-6E8A-4147-A177-3AD203B41FA5}">
                      <a16:colId xmlns:a16="http://schemas.microsoft.com/office/drawing/2014/main" val="2681202659"/>
                    </a:ext>
                  </a:extLst>
                </a:gridCol>
              </a:tblGrid>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6701789"/>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&amp;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1033537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558634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Greater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901384"/>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Less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53917867"/>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Greater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33523881"/>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Not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29013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Not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8684993"/>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Is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5828007"/>
                  </a:ext>
                </a:extLst>
              </a:tr>
            </a:tbl>
          </a:graphicData>
        </a:graphic>
      </p:graphicFrame>
    </p:spTree>
    <p:extLst>
      <p:ext uri="{BB962C8B-B14F-4D97-AF65-F5344CB8AC3E}">
        <p14:creationId xmlns:p14="http://schemas.microsoft.com/office/powerpoint/2010/main" val="274007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232012" y="990600"/>
            <a:ext cx="6605516" cy="5562600"/>
          </a:xfrm>
        </p:spPr>
        <p:txBody>
          <a:bodyPr>
            <a:normAutofit lnSpcReduction="10000"/>
          </a:bodyPr>
          <a:lstStyle/>
          <a:p>
            <a:r>
              <a:rPr lang="en-US" dirty="0"/>
              <a:t>When you close your R session, you can save data and analyses in an </a:t>
            </a:r>
            <a:r>
              <a:rPr lang="en-US" dirty="0">
                <a:solidFill>
                  <a:srgbClr val="FF0000"/>
                </a:solidFill>
              </a:rPr>
              <a:t>R workspace</a:t>
            </a:r>
          </a:p>
          <a:p>
            <a:r>
              <a:rPr lang="en-US" dirty="0"/>
              <a:t>This saves everything run in your R console</a:t>
            </a:r>
          </a:p>
          <a:p>
            <a:r>
              <a:rPr lang="en-US" dirty="0"/>
              <a:t>Generally </a:t>
            </a:r>
            <a:r>
              <a:rPr lang="en-US" u="sng" dirty="0"/>
              <a:t>not</a:t>
            </a:r>
            <a:r>
              <a:rPr lang="en-US" dirty="0"/>
              <a:t> recommended </a:t>
            </a:r>
          </a:p>
          <a:p>
            <a:pPr lvl="1"/>
            <a:r>
              <a:rPr lang="en-US" dirty="0"/>
              <a:t>Exception: working with an enormous dataset</a:t>
            </a:r>
          </a:p>
          <a:p>
            <a:r>
              <a:rPr lang="en-US" dirty="0"/>
              <a:t>Better to start with a clean, empty workspace so that past analyses don’t interfere with current analyses</a:t>
            </a:r>
          </a:p>
          <a:p>
            <a:r>
              <a:rPr lang="en-US" sz="2400" dirty="0" err="1">
                <a:solidFill>
                  <a:srgbClr val="0000FF"/>
                </a:solidFill>
                <a:latin typeface="Aptos" panose="020B0004020202020204" pitchFamily="34" charset="0"/>
                <a:cs typeface="Courier New" panose="02070309020205020404" pitchFamily="49" charset="0"/>
              </a:rPr>
              <a:t>rm</a:t>
            </a:r>
            <a:r>
              <a:rPr lang="en-US" sz="2400" dirty="0">
                <a:solidFill>
                  <a:srgbClr val="0000FF"/>
                </a:solidFill>
                <a:latin typeface="Aptos" panose="020B0004020202020204" pitchFamily="34" charset="0"/>
                <a:cs typeface="Courier New" panose="02070309020205020404" pitchFamily="49" charset="0"/>
              </a:rPr>
              <a:t>(list = </a:t>
            </a:r>
            <a:r>
              <a:rPr lang="en-US" sz="2400" dirty="0" err="1">
                <a:solidFill>
                  <a:srgbClr val="0000FF"/>
                </a:solidFill>
                <a:latin typeface="Aptos" panose="020B0004020202020204" pitchFamily="34" charset="0"/>
                <a:cs typeface="Courier New" panose="02070309020205020404" pitchFamily="49" charset="0"/>
              </a:rPr>
              <a:t>ls</a:t>
            </a:r>
            <a:r>
              <a:rPr lang="en-US" sz="2400" dirty="0">
                <a:solidFill>
                  <a:srgbClr val="0000FF"/>
                </a:solidFill>
                <a:latin typeface="Aptos" panose="020B0004020202020204" pitchFamily="34" charset="0"/>
                <a:cs typeface="Courier New" panose="02070309020205020404" pitchFamily="49" charset="0"/>
              </a:rPr>
              <a:t>()) </a:t>
            </a:r>
            <a:r>
              <a:rPr lang="en-US" dirty="0"/>
              <a:t>clears out your workspace</a:t>
            </a:r>
          </a:p>
          <a:p>
            <a:r>
              <a:rPr lang="en-US" dirty="0"/>
              <a:t>Summary: save your R script, don’t save your workspace</a:t>
            </a:r>
          </a:p>
          <a:p>
            <a:endParaRPr lang="en-US" dirty="0"/>
          </a:p>
        </p:txBody>
      </p:sp>
      <p:pic>
        <p:nvPicPr>
          <p:cNvPr id="4" name="Picture 3">
            <a:extLst>
              <a:ext uri="{FF2B5EF4-FFF2-40B4-BE49-F238E27FC236}">
                <a16:creationId xmlns:a16="http://schemas.microsoft.com/office/drawing/2014/main" id="{B26B123A-2562-C4C3-0591-46219F43E126}"/>
              </a:ext>
            </a:extLst>
          </p:cNvPr>
          <p:cNvPicPr>
            <a:picLocks noChangeAspect="1"/>
          </p:cNvPicPr>
          <p:nvPr/>
        </p:nvPicPr>
        <p:blipFill>
          <a:blip r:embed="rId3"/>
          <a:stretch>
            <a:fillRect/>
          </a:stretch>
        </p:blipFill>
        <p:spPr>
          <a:xfrm>
            <a:off x="6666736" y="1869744"/>
            <a:ext cx="5525264" cy="3107961"/>
          </a:xfrm>
          <a:prstGeom prst="rect">
            <a:avLst/>
          </a:prstGeom>
        </p:spPr>
      </p:pic>
      <p:cxnSp>
        <p:nvCxnSpPr>
          <p:cNvPr id="6" name="Straight Arrow Connector 5">
            <a:extLst>
              <a:ext uri="{FF2B5EF4-FFF2-40B4-BE49-F238E27FC236}">
                <a16:creationId xmlns:a16="http://schemas.microsoft.com/office/drawing/2014/main" id="{3E040DEA-B5AF-B2AE-27A0-77E0DE1D7C5E}"/>
              </a:ext>
            </a:extLst>
          </p:cNvPr>
          <p:cNvCxnSpPr>
            <a:cxnSpLocks/>
          </p:cNvCxnSpPr>
          <p:nvPr/>
        </p:nvCxnSpPr>
        <p:spPr>
          <a:xfrm>
            <a:off x="6496334" y="1719618"/>
            <a:ext cx="518615" cy="19379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109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944562"/>
          </a:xfrm>
        </p:spPr>
        <p:txBody>
          <a:bodyPr>
            <a:normAutofit/>
          </a:bodyPr>
          <a:lstStyle/>
          <a:p>
            <a:r>
              <a:rPr lang="en-US" dirty="0"/>
              <a:t>R workspaces</a:t>
            </a:r>
          </a:p>
        </p:txBody>
      </p:sp>
      <p:sp>
        <p:nvSpPr>
          <p:cNvPr id="3" name="Content Placeholder 2"/>
          <p:cNvSpPr>
            <a:spLocks noGrp="1"/>
          </p:cNvSpPr>
          <p:nvPr>
            <p:ph idx="1"/>
          </p:nvPr>
        </p:nvSpPr>
        <p:spPr>
          <a:xfrm>
            <a:off x="0" y="990600"/>
            <a:ext cx="6074343" cy="5562600"/>
          </a:xfrm>
        </p:spPr>
        <p:txBody>
          <a:bodyPr>
            <a:normAutofit/>
          </a:bodyPr>
          <a:lstStyle/>
          <a:p>
            <a:pPr marL="0" indent="0">
              <a:buNone/>
            </a:pPr>
            <a:r>
              <a:rPr lang="en-US" dirty="0"/>
              <a:t>Turn off default saving/restoration of workspace</a:t>
            </a:r>
          </a:p>
          <a:p>
            <a:pPr marL="0" indent="0">
              <a:buNone/>
            </a:pPr>
            <a:endParaRPr lang="en-US" dirty="0"/>
          </a:p>
          <a:p>
            <a:pPr marL="0" indent="0">
              <a:buNone/>
            </a:pPr>
            <a:r>
              <a:rPr lang="en-US" dirty="0"/>
              <a:t>Edit </a:t>
            </a:r>
            <a:r>
              <a:rPr lang="en-US" dirty="0">
                <a:sym typeface="Wingdings" pitchFamily="2" charset="2"/>
              </a:rPr>
              <a:t> Settings…</a:t>
            </a:r>
          </a:p>
          <a:p>
            <a:pPr marL="0" indent="0">
              <a:buNone/>
            </a:pPr>
            <a:endParaRPr lang="en-US" dirty="0"/>
          </a:p>
          <a:p>
            <a:pPr marL="0" indent="0">
              <a:buNone/>
            </a:pPr>
            <a:r>
              <a:rPr lang="en-US" dirty="0"/>
              <a:t>Turn off “</a:t>
            </a:r>
            <a:r>
              <a:rPr lang="en-US" i="1" dirty="0"/>
              <a:t>Restore .</a:t>
            </a:r>
            <a:r>
              <a:rPr lang="en-US" i="1" dirty="0" err="1"/>
              <a:t>Rdata</a:t>
            </a:r>
            <a:r>
              <a:rPr lang="en-US" i="1" dirty="0"/>
              <a:t> into workspace at startup</a:t>
            </a:r>
            <a:r>
              <a:rPr lang="en-US" dirty="0"/>
              <a:t>”</a:t>
            </a:r>
          </a:p>
          <a:p>
            <a:endParaRPr lang="en-US" dirty="0"/>
          </a:p>
        </p:txBody>
      </p:sp>
      <p:pic>
        <p:nvPicPr>
          <p:cNvPr id="5" name="Picture 4">
            <a:extLst>
              <a:ext uri="{FF2B5EF4-FFF2-40B4-BE49-F238E27FC236}">
                <a16:creationId xmlns:a16="http://schemas.microsoft.com/office/drawing/2014/main" id="{6357F4CA-1729-1D1F-A2FF-19AD4037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343" y="984985"/>
            <a:ext cx="4493260" cy="4648200"/>
          </a:xfrm>
          <a:prstGeom prst="rect">
            <a:avLst/>
          </a:prstGeom>
        </p:spPr>
      </p:pic>
      <p:sp>
        <p:nvSpPr>
          <p:cNvPr id="6" name="Rectangle 5">
            <a:extLst>
              <a:ext uri="{FF2B5EF4-FFF2-40B4-BE49-F238E27FC236}">
                <a16:creationId xmlns:a16="http://schemas.microsoft.com/office/drawing/2014/main" id="{D935C326-563E-591D-1E30-6E6089D0D73B}"/>
              </a:ext>
            </a:extLst>
          </p:cNvPr>
          <p:cNvSpPr/>
          <p:nvPr/>
        </p:nvSpPr>
        <p:spPr>
          <a:xfrm>
            <a:off x="7086600" y="2438400"/>
            <a:ext cx="2514600" cy="609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322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 AND CODE</a:t>
            </a:r>
          </a:p>
        </p:txBody>
      </p:sp>
      <p:sp>
        <p:nvSpPr>
          <p:cNvPr id="3" name="Content Placeholder 2"/>
          <p:cNvSpPr>
            <a:spLocks noGrp="1"/>
          </p:cNvSpPr>
          <p:nvPr>
            <p:ph idx="1"/>
          </p:nvPr>
        </p:nvSpPr>
        <p:spPr>
          <a:xfrm>
            <a:off x="838200" y="1854200"/>
            <a:ext cx="10515600" cy="4351338"/>
          </a:xfrm>
        </p:spPr>
        <p:txBody>
          <a:bodyPr>
            <a:normAutofit/>
          </a:bodyPr>
          <a:lstStyle/>
          <a:p>
            <a:endParaRPr lang="en-US" dirty="0"/>
          </a:p>
          <a:p>
            <a:r>
              <a:rPr lang="en-US" dirty="0"/>
              <a:t>Use R to do the following. Using your ‘</a:t>
            </a:r>
            <a:r>
              <a:rPr lang="en-US" b="1" i="1" dirty="0"/>
              <a:t>Lecture2_script.r</a:t>
            </a:r>
            <a:r>
              <a:rPr lang="en-US" dirty="0"/>
              <a:t>’ answer the following. Remember to save &amp; </a:t>
            </a:r>
            <a:r>
              <a:rPr lang="en-US" b="1" dirty="0">
                <a:solidFill>
                  <a:srgbClr val="0076BA"/>
                </a:solidFill>
              </a:rPr>
              <a:t>comment ‘#’ your work</a:t>
            </a:r>
            <a:r>
              <a:rPr lang="en-US" dirty="0"/>
              <a:t>: </a:t>
            </a:r>
          </a:p>
          <a:p>
            <a:pPr marL="457200" lvl="1" indent="0">
              <a:buNone/>
            </a:pPr>
            <a:r>
              <a:rPr lang="en-US" dirty="0"/>
              <a:t>1) 1 + 2(3 + 4)</a:t>
            </a:r>
          </a:p>
          <a:p>
            <a:pPr marL="457200" lvl="1" indent="0">
              <a:buNone/>
            </a:pPr>
            <a:endParaRPr lang="en-US" dirty="0"/>
          </a:p>
          <a:p>
            <a:pPr marL="457200" lvl="1" indent="0">
              <a:buNone/>
            </a:pPr>
            <a:r>
              <a:rPr lang="en-US" dirty="0"/>
              <a:t>2) ln(4</a:t>
            </a:r>
            <a:r>
              <a:rPr lang="en-US" baseline="30000" dirty="0"/>
              <a:t>3</a:t>
            </a:r>
            <a:r>
              <a:rPr lang="en-US" dirty="0"/>
              <a:t>+3</a:t>
            </a:r>
            <a:r>
              <a:rPr lang="en-US" baseline="30000" dirty="0"/>
              <a:t>2+1</a:t>
            </a:r>
            <a:r>
              <a:rPr lang="en-US" dirty="0"/>
              <a:t>)</a:t>
            </a:r>
          </a:p>
          <a:p>
            <a:pPr marL="457200" lvl="1" indent="0">
              <a:buNone/>
            </a:pPr>
            <a:endParaRPr lang="en-US" dirty="0"/>
          </a:p>
          <a:p>
            <a:pPr marL="457200" lvl="1" indent="0">
              <a:buNone/>
            </a:pPr>
            <a:r>
              <a:rPr lang="en-US" dirty="0"/>
              <a:t>3) </a:t>
            </a:r>
          </a:p>
          <a:p>
            <a:pPr marL="457200" lvl="1" indent="0">
              <a:buNone/>
            </a:pPr>
            <a:endParaRPr lang="en-US" dirty="0"/>
          </a:p>
          <a:p>
            <a:pPr marL="457200" lvl="1" indent="0">
              <a:buNone/>
            </a:pPr>
            <a:r>
              <a:rPr lang="en-US" dirty="0"/>
              <a:t>4)</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22613189"/>
              </p:ext>
            </p:extLst>
          </p:nvPr>
        </p:nvGraphicFramePr>
        <p:xfrm>
          <a:off x="1655763" y="4706938"/>
          <a:ext cx="1524000" cy="411162"/>
        </p:xfrm>
        <a:graphic>
          <a:graphicData uri="http://schemas.openxmlformats.org/presentationml/2006/ole">
            <mc:AlternateContent xmlns:mc="http://schemas.openxmlformats.org/markup-compatibility/2006">
              <mc:Choice xmlns:v="urn:schemas-microsoft-com:vml" Requires="v">
                <p:oleObj name="Equation" r:id="rId3" imgW="939600" imgH="253800" progId="Equation.DSMT4">
                  <p:embed/>
                </p:oleObj>
              </mc:Choice>
              <mc:Fallback>
                <p:oleObj name="Equation" r:id="rId3" imgW="939600" imgH="253800" progId="Equation.DSMT4">
                  <p:embed/>
                  <p:pic>
                    <p:nvPicPr>
                      <p:cNvPr id="4" name="Object 3"/>
                      <p:cNvPicPr>
                        <a:picLocks noChangeAspect="1" noChangeArrowheads="1"/>
                      </p:cNvPicPr>
                      <p:nvPr/>
                    </p:nvPicPr>
                    <p:blipFill>
                      <a:blip r:embed="rId4"/>
                      <a:srcRect/>
                      <a:stretch>
                        <a:fillRect/>
                      </a:stretch>
                    </p:blipFill>
                    <p:spPr bwMode="auto">
                      <a:xfrm>
                        <a:off x="1655763" y="4706938"/>
                        <a:ext cx="1524000" cy="411162"/>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13822077"/>
              </p:ext>
            </p:extLst>
          </p:nvPr>
        </p:nvGraphicFramePr>
        <p:xfrm>
          <a:off x="1828089" y="5276067"/>
          <a:ext cx="990600" cy="814388"/>
        </p:xfrm>
        <a:graphic>
          <a:graphicData uri="http://schemas.openxmlformats.org/presentationml/2006/ole">
            <mc:AlternateContent xmlns:mc="http://schemas.openxmlformats.org/markup-compatibility/2006">
              <mc:Choice xmlns:v="urn:schemas-microsoft-com:vml" Requires="v">
                <p:oleObj name="Equation" r:id="rId5" imgW="571252" imgH="469696" progId="Equation.DSMT4">
                  <p:embed/>
                </p:oleObj>
              </mc:Choice>
              <mc:Fallback>
                <p:oleObj name="Equation" r:id="rId5" imgW="571252" imgH="469696" progId="Equation.DSMT4">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089" y="5276067"/>
                        <a:ext cx="9906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cxnSp>
        <p:nvCxnSpPr>
          <p:cNvPr id="6" name="Straight Arrow Connector 5">
            <a:extLst>
              <a:ext uri="{FF2B5EF4-FFF2-40B4-BE49-F238E27FC236}">
                <a16:creationId xmlns:a16="http://schemas.microsoft.com/office/drawing/2014/main" id="{921B0E7D-FA34-570E-D684-9DED40377BAE}"/>
              </a:ext>
            </a:extLst>
          </p:cNvPr>
          <p:cNvCxnSpPr>
            <a:cxnSpLocks/>
          </p:cNvCxnSpPr>
          <p:nvPr/>
        </p:nvCxnSpPr>
        <p:spPr>
          <a:xfrm flipH="1">
            <a:off x="3214474" y="4600575"/>
            <a:ext cx="3005351" cy="11239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325817B-093B-A593-623C-076372505694}"/>
              </a:ext>
            </a:extLst>
          </p:cNvPr>
          <p:cNvCxnSpPr>
            <a:cxnSpLocks/>
          </p:cNvCxnSpPr>
          <p:nvPr/>
        </p:nvCxnSpPr>
        <p:spPr>
          <a:xfrm flipH="1">
            <a:off x="3243049" y="4591050"/>
            <a:ext cx="2986301" cy="3143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9EBB9A3-4382-1C34-A2CB-A8353B246870}"/>
              </a:ext>
            </a:extLst>
          </p:cNvPr>
          <p:cNvCxnSpPr>
            <a:cxnSpLocks/>
          </p:cNvCxnSpPr>
          <p:nvPr/>
        </p:nvCxnSpPr>
        <p:spPr>
          <a:xfrm flipH="1" flipV="1">
            <a:off x="3157324" y="4143375"/>
            <a:ext cx="3091076" cy="4476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53A2E48-6554-B275-39AB-E4CD76C1B963}"/>
              </a:ext>
            </a:extLst>
          </p:cNvPr>
          <p:cNvCxnSpPr>
            <a:cxnSpLocks/>
          </p:cNvCxnSpPr>
          <p:nvPr/>
        </p:nvCxnSpPr>
        <p:spPr>
          <a:xfrm flipH="1" flipV="1">
            <a:off x="3138274" y="3448050"/>
            <a:ext cx="3110126" cy="11334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080FEA6-DDBB-37F3-4810-EB61220CA88E}"/>
              </a:ext>
            </a:extLst>
          </p:cNvPr>
          <p:cNvSpPr txBox="1"/>
          <p:nvPr/>
        </p:nvSpPr>
        <p:spPr>
          <a:xfrm>
            <a:off x="6324600" y="4362450"/>
            <a:ext cx="3613731" cy="369332"/>
          </a:xfrm>
          <a:prstGeom prst="rect">
            <a:avLst/>
          </a:prstGeom>
          <a:noFill/>
        </p:spPr>
        <p:txBody>
          <a:bodyPr wrap="square" rtlCol="0">
            <a:spAutoFit/>
          </a:bodyPr>
          <a:lstStyle/>
          <a:p>
            <a:r>
              <a:rPr lang="en-AU" dirty="0">
                <a:solidFill>
                  <a:srgbClr val="FF0000"/>
                </a:solidFill>
              </a:rPr>
              <a:t>Try running these!</a:t>
            </a:r>
          </a:p>
        </p:txBody>
      </p:sp>
    </p:spTree>
    <p:extLst>
      <p:ext uri="{BB962C8B-B14F-4D97-AF65-F5344CB8AC3E}">
        <p14:creationId xmlns:p14="http://schemas.microsoft.com/office/powerpoint/2010/main" val="3579377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normAutofit/>
          </a:bodyPr>
          <a:lstStyle/>
          <a:p>
            <a:r>
              <a:rPr lang="en-US" dirty="0"/>
              <a:t>Every programming outcome in R can be stored as an </a:t>
            </a:r>
            <a:r>
              <a:rPr lang="en-US" b="1" dirty="0"/>
              <a:t>object</a:t>
            </a:r>
            <a:endParaRPr lang="en-US" dirty="0"/>
          </a:p>
          <a:p>
            <a:pPr lvl="1"/>
            <a:r>
              <a:rPr lang="en-US" dirty="0"/>
              <a:t>Numbers</a:t>
            </a:r>
          </a:p>
          <a:p>
            <a:pPr lvl="1"/>
            <a:r>
              <a:rPr lang="en-US" dirty="0"/>
              <a:t>Characters (i.e. text or strings)</a:t>
            </a:r>
          </a:p>
          <a:p>
            <a:pPr lvl="1"/>
            <a:r>
              <a:rPr lang="en-US" dirty="0"/>
              <a:t>Tables</a:t>
            </a:r>
          </a:p>
          <a:p>
            <a:pPr lvl="1"/>
            <a:r>
              <a:rPr lang="en-US" dirty="0"/>
              <a:t>Vectors and matrices</a:t>
            </a:r>
          </a:p>
          <a:p>
            <a:pPr lvl="1"/>
            <a:r>
              <a:rPr lang="en-US" dirty="0"/>
              <a:t>Plots</a:t>
            </a:r>
          </a:p>
          <a:p>
            <a:pPr lvl="1"/>
            <a:r>
              <a:rPr lang="en-US" dirty="0"/>
              <a:t>Statistical output</a:t>
            </a:r>
          </a:p>
          <a:p>
            <a:pPr lvl="1"/>
            <a:r>
              <a:rPr lang="en-US" dirty="0"/>
              <a:t>Functions</a:t>
            </a:r>
          </a:p>
          <a:p>
            <a:r>
              <a:rPr lang="en-US" dirty="0"/>
              <a:t>Good names for objects are critical</a:t>
            </a:r>
          </a:p>
          <a:p>
            <a:r>
              <a:rPr lang="en-US" dirty="0"/>
              <a:t>Objects in R are </a:t>
            </a:r>
            <a:r>
              <a:rPr lang="en-US" b="1" dirty="0"/>
              <a:t>global</a:t>
            </a:r>
            <a:endParaRPr lang="en-US" dirty="0"/>
          </a:p>
        </p:txBody>
      </p:sp>
      <p:pic>
        <p:nvPicPr>
          <p:cNvPr id="6146" name="Picture 2" descr="Data structure and data types. While data stored as a scalar, vector or...  | Download Scientific Diagram">
            <a:extLst>
              <a:ext uri="{FF2B5EF4-FFF2-40B4-BE49-F238E27FC236}">
                <a16:creationId xmlns:a16="http://schemas.microsoft.com/office/drawing/2014/main" id="{A22719B4-101F-0C4E-83BD-8EA53A94F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334" y="2570921"/>
            <a:ext cx="2971800" cy="3351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85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a:solidFill>
                  <a:srgbClr val="FF0000"/>
                </a:solidFill>
                <a:latin typeface="Aptos" panose="020B0004020202020204" pitchFamily="34" charset="0"/>
                <a:cs typeface="Courier New" panose="02070309020205020404" pitchFamily="49" charset="0"/>
              </a:rPr>
              <a:t>answer &lt;- log(2.5)</a:t>
            </a:r>
          </a:p>
          <a:p>
            <a:pPr marL="0" indent="0">
              <a:buNone/>
            </a:pPr>
            <a:endParaRPr lang="en-US" sz="2400" dirty="0">
              <a:solidFill>
                <a:srgbClr val="FF0000"/>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answer = log(2.5)</a:t>
            </a:r>
          </a:p>
          <a:p>
            <a:pPr marL="0" indent="0">
              <a:buNone/>
            </a:pPr>
            <a:endParaRPr lang="en-US" sz="2400" dirty="0">
              <a:solidFill>
                <a:srgbClr val="FF0000"/>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answer &lt;- log(2.5, base=10)</a:t>
            </a:r>
          </a:p>
          <a:p>
            <a:pPr marL="0" indent="0">
              <a:buNone/>
            </a:pPr>
            <a:endParaRPr lang="en-US" dirty="0">
              <a:solidFill>
                <a:srgbClr val="FF0000"/>
              </a:solidFill>
            </a:endParaRPr>
          </a:p>
        </p:txBody>
      </p:sp>
      <p:sp>
        <p:nvSpPr>
          <p:cNvPr id="4" name="TextBox 3"/>
          <p:cNvSpPr txBox="1"/>
          <p:nvPr/>
        </p:nvSpPr>
        <p:spPr>
          <a:xfrm>
            <a:off x="762425" y="1417188"/>
            <a:ext cx="6810233" cy="369332"/>
          </a:xfrm>
          <a:prstGeom prst="rect">
            <a:avLst/>
          </a:prstGeom>
          <a:noFill/>
        </p:spPr>
        <p:txBody>
          <a:bodyPr wrap="square" rtlCol="0">
            <a:spAutoFit/>
          </a:bodyPr>
          <a:lstStyle/>
          <a:p>
            <a:r>
              <a:rPr lang="en-US" dirty="0"/>
              <a:t># Assign the result of log(2.5) to a new object called “answer”</a:t>
            </a:r>
          </a:p>
        </p:txBody>
      </p:sp>
      <p:sp>
        <p:nvSpPr>
          <p:cNvPr id="5" name="TextBox 4"/>
          <p:cNvSpPr txBox="1"/>
          <p:nvPr/>
        </p:nvSpPr>
        <p:spPr>
          <a:xfrm>
            <a:off x="783446" y="2226542"/>
            <a:ext cx="5775009" cy="646331"/>
          </a:xfrm>
          <a:prstGeom prst="rect">
            <a:avLst/>
          </a:prstGeom>
          <a:noFill/>
        </p:spPr>
        <p:txBody>
          <a:bodyPr wrap="square" rtlCol="0">
            <a:spAutoFit/>
          </a:bodyPr>
          <a:lstStyle/>
          <a:p>
            <a:r>
              <a:rPr lang="en-US" dirty="0"/>
              <a:t># = can be used instead of &lt;- but is frowned upon;               # YUCK!!!</a:t>
            </a:r>
          </a:p>
        </p:txBody>
      </p:sp>
      <p:sp>
        <p:nvSpPr>
          <p:cNvPr id="6" name="Rounded Rectangle 5"/>
          <p:cNvSpPr/>
          <p:nvPr/>
        </p:nvSpPr>
        <p:spPr>
          <a:xfrm>
            <a:off x="3250139" y="3676274"/>
            <a:ext cx="14072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2425" y="3359197"/>
            <a:ext cx="2438400" cy="369332"/>
          </a:xfrm>
          <a:prstGeom prst="rect">
            <a:avLst/>
          </a:prstGeom>
          <a:noFill/>
        </p:spPr>
        <p:txBody>
          <a:bodyPr wrap="square" rtlCol="0">
            <a:spAutoFit/>
          </a:bodyPr>
          <a:lstStyle/>
          <a:p>
            <a:r>
              <a:rPr lang="en-US" dirty="0"/>
              <a:t># optional argument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038600"/>
            <a:ext cx="803529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133600" y="5498069"/>
            <a:ext cx="8035290" cy="1015663"/>
          </a:xfrm>
          <a:prstGeom prst="rect">
            <a:avLst/>
          </a:prstGeom>
          <a:noFill/>
        </p:spPr>
        <p:txBody>
          <a:bodyPr wrap="square" rtlCol="0">
            <a:spAutoFit/>
          </a:bodyPr>
          <a:lstStyle/>
          <a:p>
            <a:r>
              <a:rPr lang="en-US" sz="2000" dirty="0"/>
              <a:t>When you run this command, an object “answer” is created in the workspace that is assigned the value of 0.91629… In RStudio, the workspace window lists all the objects in the current workspace</a:t>
            </a:r>
          </a:p>
        </p:txBody>
      </p:sp>
    </p:spTree>
    <p:extLst>
      <p:ext uri="{BB962C8B-B14F-4D97-AF65-F5344CB8AC3E}">
        <p14:creationId xmlns:p14="http://schemas.microsoft.com/office/powerpoint/2010/main" val="792618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normAutofit/>
          </a:bodyPr>
          <a:lstStyle/>
          <a:p>
            <a:pPr marL="0" indent="0">
              <a:buNone/>
            </a:pP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a:t>
            </a:r>
          </a:p>
          <a:p>
            <a:pPr marL="0" indent="0">
              <a:buNone/>
            </a:pPr>
            <a:endParaRPr lang="en-US" sz="2400" dirty="0">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a:t>
            </a:r>
          </a:p>
          <a:p>
            <a:pPr marL="0" indent="0">
              <a:buNone/>
            </a:pPr>
            <a:endParaRPr lang="en-US" sz="2400" dirty="0">
              <a:latin typeface="Aptos" panose="020B0004020202020204" pitchFamily="34" charset="0"/>
              <a:cs typeface="Courier New" panose="02070309020205020404" pitchFamily="49" charset="0"/>
            </a:endParaRP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 Branch")</a:t>
            </a:r>
          </a:p>
          <a:p>
            <a:pPr marL="0" indent="0">
              <a:buNone/>
            </a:pPr>
            <a:r>
              <a:rPr lang="en-US" sz="2400" dirty="0">
                <a:latin typeface="Aptos" panose="020B0004020202020204" pitchFamily="34" charset="0"/>
                <a:cs typeface="Courier New" panose="02070309020205020404" pitchFamily="49" charset="0"/>
              </a:rPr>
              <a:t>[1] "Trevor Branch"</a:t>
            </a:r>
          </a:p>
          <a:p>
            <a:pPr marL="0" indent="0">
              <a:buNone/>
            </a:pPr>
            <a:endParaRPr lang="en-US" dirty="0"/>
          </a:p>
        </p:txBody>
      </p:sp>
      <p:sp>
        <p:nvSpPr>
          <p:cNvPr id="4" name="TextBox 3"/>
          <p:cNvSpPr txBox="1"/>
          <p:nvPr/>
        </p:nvSpPr>
        <p:spPr>
          <a:xfrm>
            <a:off x="739254" y="1437651"/>
            <a:ext cx="5555776" cy="369332"/>
          </a:xfrm>
          <a:prstGeom prst="rect">
            <a:avLst/>
          </a:prstGeom>
          <a:noFill/>
        </p:spPr>
        <p:txBody>
          <a:bodyPr wrap="square" rtlCol="0">
            <a:spAutoFit/>
          </a:bodyPr>
          <a:lstStyle/>
          <a:p>
            <a:r>
              <a:rPr lang="en-US" dirty="0"/>
              <a:t># Characters can also be assigned to objects</a:t>
            </a:r>
          </a:p>
        </p:txBody>
      </p:sp>
      <p:sp>
        <p:nvSpPr>
          <p:cNvPr id="5" name="TextBox 4"/>
          <p:cNvSpPr txBox="1"/>
          <p:nvPr/>
        </p:nvSpPr>
        <p:spPr>
          <a:xfrm>
            <a:off x="752901" y="2497636"/>
            <a:ext cx="4995081" cy="646331"/>
          </a:xfrm>
          <a:prstGeom prst="rect">
            <a:avLst/>
          </a:prstGeom>
          <a:noFill/>
        </p:spPr>
        <p:txBody>
          <a:bodyPr wrap="square" rtlCol="0">
            <a:spAutoFit/>
          </a:bodyPr>
          <a:lstStyle/>
          <a:p>
            <a:r>
              <a:rPr lang="en-US" dirty="0"/>
              <a:t># Usually we use double quotation marks, but      # single quotes are treated the same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562" y="1846916"/>
            <a:ext cx="6548438" cy="209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873457" y="3738646"/>
            <a:ext cx="8206854" cy="646331"/>
          </a:xfrm>
          <a:prstGeom prst="rect">
            <a:avLst/>
          </a:prstGeom>
          <a:noFill/>
        </p:spPr>
        <p:txBody>
          <a:bodyPr wrap="square" rtlCol="0">
            <a:spAutoFit/>
          </a:bodyPr>
          <a:lstStyle/>
          <a:p>
            <a:r>
              <a:rPr lang="en-US" dirty="0"/>
              <a:t># Surrounding a command in ( ) will display </a:t>
            </a:r>
          </a:p>
          <a:p>
            <a:r>
              <a:rPr lang="en-US" dirty="0"/>
              <a:t># the assigned value in the R console; Can include spaces</a:t>
            </a:r>
          </a:p>
        </p:txBody>
      </p:sp>
    </p:spTree>
    <p:extLst>
      <p:ext uri="{BB962C8B-B14F-4D97-AF65-F5344CB8AC3E}">
        <p14:creationId xmlns:p14="http://schemas.microsoft.com/office/powerpoint/2010/main" val="552704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of a very steep R learning curve with a stick figure climbing up the side which represents 'me'">
            <a:extLst>
              <a:ext uri="{FF2B5EF4-FFF2-40B4-BE49-F238E27FC236}">
                <a16:creationId xmlns:a16="http://schemas.microsoft.com/office/drawing/2014/main" id="{271E2C0F-B840-577E-B338-A92AE4FDD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50" y="527050"/>
            <a:ext cx="5295900" cy="580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185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objects</a:t>
            </a:r>
          </a:p>
        </p:txBody>
      </p:sp>
      <p:sp>
        <p:nvSpPr>
          <p:cNvPr id="3" name="Content Placeholder 2"/>
          <p:cNvSpPr>
            <a:spLocks noGrp="1"/>
          </p:cNvSpPr>
          <p:nvPr>
            <p:ph idx="1"/>
          </p:nvPr>
        </p:nvSpPr>
        <p:spPr>
          <a:xfrm>
            <a:off x="838200" y="1381125"/>
            <a:ext cx="10515600" cy="4795838"/>
          </a:xfrm>
        </p:spPr>
        <p:txBody>
          <a:bodyPr>
            <a:normAutofit fontScale="92500" lnSpcReduction="20000"/>
          </a:bodyPr>
          <a:lstStyle/>
          <a:p>
            <a:r>
              <a:rPr lang="en-US" dirty="0"/>
              <a:t>RStudio: just look at the top-right Workspace tab</a:t>
            </a:r>
          </a:p>
          <a:p>
            <a:r>
              <a:rPr lang="en-US" dirty="0"/>
              <a:t>Alternatively (and more generally):</a:t>
            </a:r>
            <a:endParaRPr lang="en-US" sz="2400" dirty="0">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print(answer) </a:t>
            </a:r>
          </a:p>
          <a:p>
            <a:pPr marL="0" indent="0">
              <a:buNone/>
            </a:pPr>
            <a:r>
              <a:rPr lang="en-US" sz="2400" dirty="0">
                <a:latin typeface="Aptos" panose="020B0004020202020204" pitchFamily="34" charset="0"/>
                <a:cs typeface="Courier New" panose="02070309020205020404" pitchFamily="49" charset="0"/>
              </a:rPr>
              <a:t>[1] 0.9162907 </a:t>
            </a: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answer </a:t>
            </a:r>
          </a:p>
          <a:p>
            <a:pPr marL="0" indent="0">
              <a:buNone/>
            </a:pPr>
            <a:r>
              <a:rPr lang="en-US" sz="2400" dirty="0">
                <a:latin typeface="Aptos" panose="020B0004020202020204" pitchFamily="34" charset="0"/>
                <a:cs typeface="Courier New" panose="02070309020205020404" pitchFamily="49" charset="0"/>
              </a:rPr>
              <a:t>[1] 0.9162907</a:t>
            </a: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latin typeface="Aptos" panose="020B0004020202020204" pitchFamily="34" charset="0"/>
                <a:cs typeface="Courier New" panose="02070309020205020404" pitchFamily="49" charset="0"/>
              </a:rPr>
              <a:t> </a:t>
            </a:r>
          </a:p>
          <a:p>
            <a:pPr marL="0" indent="0">
              <a:buNone/>
            </a:pPr>
            <a:r>
              <a:rPr lang="en-US" sz="2400" dirty="0">
                <a:solidFill>
                  <a:srgbClr val="FF0000"/>
                </a:solidFill>
                <a:latin typeface="Aptos" panose="020B0004020202020204" pitchFamily="34" charset="0"/>
                <a:cs typeface="Courier New" panose="02070309020205020404" pitchFamily="49" charset="0"/>
              </a:rPr>
              <a:t>&gt; answer * 10 </a:t>
            </a:r>
          </a:p>
          <a:p>
            <a:pPr marL="0" indent="0">
              <a:buNone/>
            </a:pPr>
            <a:r>
              <a:rPr lang="en-US" sz="2400" dirty="0">
                <a:latin typeface="Aptos" panose="020B0004020202020204" pitchFamily="34" charset="0"/>
                <a:cs typeface="Courier New" panose="02070309020205020404" pitchFamily="49" charset="0"/>
              </a:rPr>
              <a:t>[1] 9.162907</a:t>
            </a:r>
          </a:p>
        </p:txBody>
      </p:sp>
      <p:sp>
        <p:nvSpPr>
          <p:cNvPr id="4" name="TextBox 3"/>
          <p:cNvSpPr txBox="1"/>
          <p:nvPr/>
        </p:nvSpPr>
        <p:spPr>
          <a:xfrm>
            <a:off x="883157" y="2450371"/>
            <a:ext cx="5089018" cy="369332"/>
          </a:xfrm>
          <a:prstGeom prst="rect">
            <a:avLst/>
          </a:prstGeom>
          <a:noFill/>
        </p:spPr>
        <p:txBody>
          <a:bodyPr wrap="square" rtlCol="0">
            <a:spAutoFit/>
          </a:bodyPr>
          <a:lstStyle/>
          <a:p>
            <a:r>
              <a:rPr lang="en-US" dirty="0"/>
              <a:t># Very general command, works on everything</a:t>
            </a:r>
          </a:p>
        </p:txBody>
      </p:sp>
      <p:sp>
        <p:nvSpPr>
          <p:cNvPr id="5" name="TextBox 4"/>
          <p:cNvSpPr txBox="1"/>
          <p:nvPr/>
        </p:nvSpPr>
        <p:spPr>
          <a:xfrm>
            <a:off x="814350" y="5016121"/>
            <a:ext cx="5395950" cy="369332"/>
          </a:xfrm>
          <a:prstGeom prst="rect">
            <a:avLst/>
          </a:prstGeom>
          <a:noFill/>
        </p:spPr>
        <p:txBody>
          <a:bodyPr wrap="square" rtlCol="0">
            <a:spAutoFit/>
          </a:bodyPr>
          <a:lstStyle/>
          <a:p>
            <a:r>
              <a:rPr lang="en-US" dirty="0"/>
              <a:t># Manipulate the value contained within the object</a:t>
            </a:r>
          </a:p>
        </p:txBody>
      </p:sp>
    </p:spTree>
    <p:extLst>
      <p:ext uri="{BB962C8B-B14F-4D97-AF65-F5344CB8AC3E}">
        <p14:creationId xmlns:p14="http://schemas.microsoft.com/office/powerpoint/2010/main" val="3007275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objects</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 To find a list of all objects in the workspace</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ls</a:t>
            </a:r>
            <a:r>
              <a:rPr lang="en-US" sz="2400" dirty="0">
                <a:solidFill>
                  <a:srgbClr val="FF0000"/>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[1] "answer" "</a:t>
            </a:r>
            <a:r>
              <a:rPr lang="en-US" sz="2400" dirty="0" err="1">
                <a:latin typeface="Aptos" panose="020B0004020202020204" pitchFamily="34" charset="0"/>
                <a:cs typeface="Courier New" panose="02070309020205020404" pitchFamily="49" charset="0"/>
              </a:rPr>
              <a:t>myName</a:t>
            </a:r>
            <a:r>
              <a:rPr lang="en-US" sz="2400" dirty="0">
                <a:latin typeface="Aptos" panose="020B0004020202020204" pitchFamily="34" charset="0"/>
                <a:cs typeface="Courier New" panose="02070309020205020404" pitchFamily="49" charset="0"/>
              </a:rPr>
              <a:t>"</a:t>
            </a:r>
          </a:p>
          <a:p>
            <a:pPr marL="0" indent="0">
              <a:buNone/>
            </a:pPr>
            <a:r>
              <a:rPr lang="en-US" dirty="0"/>
              <a:t># To remove an object</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rm</a:t>
            </a:r>
            <a:r>
              <a:rPr lang="en-US" sz="2400" dirty="0">
                <a:solidFill>
                  <a:srgbClr val="FF0000"/>
                </a:solidFill>
                <a:latin typeface="Aptos" panose="020B0004020202020204" pitchFamily="34" charset="0"/>
                <a:cs typeface="Courier New" panose="02070309020205020404" pitchFamily="49" charset="0"/>
              </a:rPr>
              <a:t>(answer)</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ls</a:t>
            </a:r>
            <a:r>
              <a:rPr lang="en-US" sz="2400" dirty="0">
                <a:solidFill>
                  <a:srgbClr val="FF0000"/>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[1] "</a:t>
            </a:r>
            <a:r>
              <a:rPr lang="en-US" sz="2400" dirty="0" err="1">
                <a:latin typeface="Aptos" panose="020B0004020202020204" pitchFamily="34" charset="0"/>
                <a:cs typeface="Courier New" panose="02070309020205020404" pitchFamily="49" charset="0"/>
              </a:rPr>
              <a:t>myName</a:t>
            </a:r>
            <a:r>
              <a:rPr lang="en-US" sz="2400" dirty="0">
                <a:latin typeface="Aptos" panose="020B0004020202020204" pitchFamily="34" charset="0"/>
                <a:cs typeface="Courier New" panose="02070309020205020404" pitchFamily="49" charset="0"/>
              </a:rPr>
              <a:t>"</a:t>
            </a:r>
          </a:p>
          <a:p>
            <a:r>
              <a:rPr lang="en-US" dirty="0"/>
              <a:t>To remove </a:t>
            </a:r>
            <a:r>
              <a:rPr lang="en-US" b="1" dirty="0"/>
              <a:t>all </a:t>
            </a:r>
            <a:r>
              <a:rPr lang="en-US" dirty="0"/>
              <a:t>objects</a:t>
            </a: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a:solidFill>
                  <a:srgbClr val="0000FF"/>
                </a:solidFill>
                <a:latin typeface="Aptos" panose="020B0004020202020204" pitchFamily="34" charset="0"/>
                <a:cs typeface="Courier New" panose="02070309020205020404" pitchFamily="49" charset="0"/>
              </a:rPr>
              <a:t>&gt; rm(list = ls())</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ls</a:t>
            </a:r>
            <a:r>
              <a:rPr lang="en-US" sz="2400" dirty="0">
                <a:solidFill>
                  <a:srgbClr val="0000FF"/>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character(0)</a:t>
            </a:r>
          </a:p>
        </p:txBody>
      </p:sp>
      <p:sp>
        <p:nvSpPr>
          <p:cNvPr id="4" name="TextBox 3"/>
          <p:cNvSpPr txBox="1"/>
          <p:nvPr/>
        </p:nvSpPr>
        <p:spPr>
          <a:xfrm>
            <a:off x="3125655" y="5534462"/>
            <a:ext cx="5012960" cy="369332"/>
          </a:xfrm>
          <a:prstGeom prst="rect">
            <a:avLst/>
          </a:prstGeom>
          <a:noFill/>
        </p:spPr>
        <p:txBody>
          <a:bodyPr wrap="square" rtlCol="0">
            <a:spAutoFit/>
          </a:bodyPr>
          <a:lstStyle/>
          <a:p>
            <a:r>
              <a:rPr lang="en-US" dirty="0"/>
              <a:t>Nothing left in workspace</a:t>
            </a:r>
          </a:p>
        </p:txBody>
      </p:sp>
    </p:spTree>
    <p:extLst>
      <p:ext uri="{BB962C8B-B14F-4D97-AF65-F5344CB8AC3E}">
        <p14:creationId xmlns:p14="http://schemas.microsoft.com/office/powerpoint/2010/main" val="1915885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30DB-C58F-45B3-688E-C20F0C1FC18B}"/>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7E690E91-0EF9-61B2-3AD9-9A9E1DD47C2F}"/>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86557DA6-E338-F1B9-2B15-0105CD4C0B9B}"/>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9698" name="Picture 2" descr="R Data types 101, or What kind of data do I have? | R (for ecology)">
            <a:extLst>
              <a:ext uri="{FF2B5EF4-FFF2-40B4-BE49-F238E27FC236}">
                <a16:creationId xmlns:a16="http://schemas.microsoft.com/office/drawing/2014/main" id="{1A1A8E6E-D248-EB63-3A27-E6849502F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388" y="2617076"/>
            <a:ext cx="5350483" cy="382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69802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normAutofit/>
          </a:bodyPr>
          <a:lstStyle/>
          <a:p>
            <a:r>
              <a:rPr lang="en-US" dirty="0"/>
              <a:t>Data types describe how objects are stored in computer memory</a:t>
            </a:r>
          </a:p>
          <a:p>
            <a:r>
              <a:rPr lang="en-US" dirty="0"/>
              <a:t>In R, you do </a:t>
            </a:r>
            <a:r>
              <a:rPr lang="en-US" b="1" dirty="0"/>
              <a:t>not</a:t>
            </a:r>
            <a:r>
              <a:rPr lang="en-US" dirty="0"/>
              <a:t> need to specify the data type</a:t>
            </a:r>
          </a:p>
          <a:p>
            <a:r>
              <a:rPr lang="en-US" dirty="0"/>
              <a:t>Common data types (also known as </a:t>
            </a:r>
            <a:r>
              <a:rPr lang="en-US" b="1" dirty="0"/>
              <a:t>mode</a:t>
            </a:r>
            <a:r>
              <a:rPr lang="en-US" dirty="0"/>
              <a:t>) include</a:t>
            </a:r>
          </a:p>
          <a:p>
            <a:pPr lvl="1"/>
            <a:r>
              <a:rPr lang="en-US" dirty="0">
                <a:solidFill>
                  <a:srgbClr val="0432FF"/>
                </a:solidFill>
              </a:rPr>
              <a:t>Numeric </a:t>
            </a:r>
            <a:r>
              <a:rPr lang="en-US" dirty="0"/>
              <a:t>(integer, floating point numbers or doubles)</a:t>
            </a:r>
          </a:p>
          <a:p>
            <a:pPr lvl="1"/>
            <a:r>
              <a:rPr lang="en-US" dirty="0">
                <a:solidFill>
                  <a:srgbClr val="0432FF"/>
                </a:solidFill>
              </a:rPr>
              <a:t>Logical </a:t>
            </a:r>
            <a:r>
              <a:rPr lang="en-US" dirty="0"/>
              <a:t>(Boolean, true or false)</a:t>
            </a:r>
          </a:p>
          <a:p>
            <a:pPr lvl="1"/>
            <a:r>
              <a:rPr lang="en-US" dirty="0">
                <a:solidFill>
                  <a:srgbClr val="0432FF"/>
                </a:solidFill>
              </a:rPr>
              <a:t>Characters</a:t>
            </a:r>
            <a:r>
              <a:rPr lang="en-US" dirty="0"/>
              <a:t> (text or string data)</a:t>
            </a:r>
          </a:p>
          <a:p>
            <a:r>
              <a:rPr lang="en-US" dirty="0"/>
              <a:t>The object type is not always obvious in R, and knowing what it is can be important</a:t>
            </a:r>
          </a:p>
        </p:txBody>
      </p:sp>
    </p:spTree>
    <p:extLst>
      <p:ext uri="{BB962C8B-B14F-4D97-AF65-F5344CB8AC3E}">
        <p14:creationId xmlns:p14="http://schemas.microsoft.com/office/powerpoint/2010/main" val="1945866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a:xfrm>
            <a:off x="704850" y="1276350"/>
            <a:ext cx="10515600" cy="5581650"/>
          </a:xfrm>
        </p:spPr>
        <p:txBody>
          <a:bodyPr>
            <a:noAutofit/>
          </a:bodyPr>
          <a:lstStyle/>
          <a:p>
            <a:pPr marL="0" indent="0">
              <a:buNone/>
            </a:pPr>
            <a:r>
              <a:rPr lang="en-US" sz="1500" dirty="0">
                <a:solidFill>
                  <a:srgbClr val="FF0000"/>
                </a:solidFill>
                <a:latin typeface="Aptos" panose="020B0004020202020204" pitchFamily="34" charset="0"/>
                <a:cs typeface="Courier New" panose="02070309020205020404" pitchFamily="49" charset="0"/>
              </a:rPr>
              <a:t>&gt; answer &lt;- log(2.718282)</a:t>
            </a:r>
          </a:p>
          <a:p>
            <a:pPr marL="0" indent="0">
              <a:buNone/>
            </a:pPr>
            <a:r>
              <a:rPr lang="en-US" sz="1500" dirty="0">
                <a:solidFill>
                  <a:srgbClr val="FF0000"/>
                </a:solidFill>
                <a:latin typeface="Aptos" panose="020B0004020202020204" pitchFamily="34" charset="0"/>
                <a:cs typeface="Courier New" panose="02070309020205020404" pitchFamily="49" charset="0"/>
              </a:rPr>
              <a:t>&gt; answer</a:t>
            </a:r>
          </a:p>
          <a:p>
            <a:pPr marL="0" indent="0">
              <a:buNone/>
            </a:pPr>
            <a:r>
              <a:rPr lang="en-US" sz="1500" dirty="0">
                <a:latin typeface="Aptos" panose="020B0004020202020204" pitchFamily="34" charset="0"/>
                <a:cs typeface="Courier New" panose="02070309020205020404" pitchFamily="49" charset="0"/>
              </a:rPr>
              <a:t>[1] 1</a:t>
            </a:r>
          </a:p>
          <a:p>
            <a:pPr marL="0" indent="0">
              <a:buNone/>
            </a:pPr>
            <a:r>
              <a:rPr lang="en-US" sz="1500" dirty="0"/>
              <a:t># Is it numeric or text? </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mode(answer)</a:t>
            </a:r>
          </a:p>
          <a:p>
            <a:pPr marL="0" indent="0">
              <a:buNone/>
            </a:pPr>
            <a:r>
              <a:rPr lang="en-US" sz="1500" dirty="0">
                <a:latin typeface="Aptos" panose="020B0004020202020204" pitchFamily="34" charset="0"/>
                <a:cs typeface="Courier New" panose="02070309020205020404" pitchFamily="49" charset="0"/>
              </a:rPr>
              <a:t>[1] "numeric"</a:t>
            </a:r>
          </a:p>
          <a:p>
            <a:pPr marL="0" indent="0">
              <a:buNone/>
            </a:pPr>
            <a:r>
              <a:rPr lang="en-US" sz="1500" dirty="0"/>
              <a:t># Part of a family of </a:t>
            </a:r>
            <a:r>
              <a:rPr lang="en-US" sz="1500" dirty="0">
                <a:latin typeface="Aptos" panose="020B0004020202020204" pitchFamily="34" charset="0"/>
                <a:cs typeface="Courier New" panose="02070309020205020404" pitchFamily="49" charset="0"/>
              </a:rPr>
              <a:t>is.</a:t>
            </a:r>
            <a:r>
              <a:rPr lang="en-US" sz="1500" dirty="0"/>
              <a:t> functions</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is.numeric</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TRUE</a:t>
            </a:r>
          </a:p>
          <a:p>
            <a:pPr marL="0" indent="0">
              <a:buNone/>
            </a:pPr>
            <a:r>
              <a:rPr lang="en-US" sz="1500" dirty="0"/>
              <a:t>Specifically, what type of object is it?</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typeof</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"double”</a:t>
            </a:r>
          </a:p>
          <a:p>
            <a:pPr marL="0" indent="0">
              <a:buNone/>
            </a:pPr>
            <a:r>
              <a:rPr lang="en-US" sz="1500" dirty="0"/>
              <a:t>The </a:t>
            </a:r>
            <a:r>
              <a:rPr lang="en-US" sz="1500" dirty="0">
                <a:latin typeface="Aptos" panose="020B0004020202020204" pitchFamily="34" charset="0"/>
                <a:cs typeface="Courier New" panose="02070309020205020404" pitchFamily="49" charset="0"/>
              </a:rPr>
              <a:t>as.</a:t>
            </a:r>
            <a:r>
              <a:rPr lang="en-US" sz="1500" dirty="0"/>
              <a:t> functions </a:t>
            </a:r>
            <a:r>
              <a:rPr lang="en-US" sz="1500" b="1" dirty="0"/>
              <a:t>coerce</a:t>
            </a:r>
            <a:r>
              <a:rPr lang="en-US" sz="1500" dirty="0"/>
              <a:t> objects from one type to another</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answer &lt;- </a:t>
            </a:r>
            <a:r>
              <a:rPr lang="en-US" sz="1500" dirty="0" err="1">
                <a:solidFill>
                  <a:srgbClr val="FF0000"/>
                </a:solidFill>
                <a:latin typeface="Aptos" panose="020B0004020202020204" pitchFamily="34" charset="0"/>
                <a:cs typeface="Courier New" panose="02070309020205020404" pitchFamily="49" charset="0"/>
              </a:rPr>
              <a:t>as.integer</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typeof</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"integer"</a:t>
            </a:r>
          </a:p>
        </p:txBody>
      </p:sp>
    </p:spTree>
    <p:extLst>
      <p:ext uri="{BB962C8B-B14F-4D97-AF65-F5344CB8AC3E}">
        <p14:creationId xmlns:p14="http://schemas.microsoft.com/office/powerpoint/2010/main" val="43931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88" y="52430"/>
            <a:ext cx="10515600" cy="1325563"/>
          </a:xfrm>
        </p:spPr>
        <p:txBody>
          <a:bodyPr/>
          <a:lstStyle/>
          <a:p>
            <a:r>
              <a:rPr lang="en-GB" dirty="0"/>
              <a:t>Everything is a vector</a:t>
            </a:r>
          </a:p>
        </p:txBody>
      </p:sp>
      <p:sp>
        <p:nvSpPr>
          <p:cNvPr id="3" name="Content Placeholder 2"/>
          <p:cNvSpPr>
            <a:spLocks noGrp="1"/>
          </p:cNvSpPr>
          <p:nvPr>
            <p:ph idx="1"/>
          </p:nvPr>
        </p:nvSpPr>
        <p:spPr>
          <a:xfrm>
            <a:off x="1914364" y="1485404"/>
            <a:ext cx="9348722" cy="3887192"/>
          </a:xfrm>
        </p:spPr>
        <p:txBody>
          <a:bodyPr>
            <a:normAutofit/>
          </a:bodyPr>
          <a:lstStyle/>
          <a:p>
            <a:r>
              <a:rPr lang="en-GB" sz="3200" dirty="0"/>
              <a:t>Vectors are the most basic unit of storage in R</a:t>
            </a:r>
          </a:p>
          <a:p>
            <a:endParaRPr lang="en-GB" sz="3200" dirty="0"/>
          </a:p>
          <a:p>
            <a:r>
              <a:rPr lang="en-GB" sz="3200" dirty="0"/>
              <a:t>Vectors are ordered sets of values of the same type</a:t>
            </a:r>
          </a:p>
          <a:p>
            <a:pPr lvl="1"/>
            <a:r>
              <a:rPr lang="en-GB" sz="2800" dirty="0"/>
              <a:t>Numeric</a:t>
            </a:r>
          </a:p>
          <a:p>
            <a:pPr lvl="1"/>
            <a:r>
              <a:rPr lang="en-GB" sz="2800" dirty="0"/>
              <a:t>Character (text)</a:t>
            </a:r>
          </a:p>
          <a:p>
            <a:pPr lvl="1"/>
            <a:r>
              <a:rPr lang="en-GB" sz="2800" dirty="0"/>
              <a:t>Logical (TRUE or FALSE)</a:t>
            </a:r>
          </a:p>
          <a:p>
            <a:pPr lvl="1"/>
            <a:r>
              <a:rPr lang="en-GB" sz="2800" dirty="0"/>
              <a:t>Date etc…</a:t>
            </a:r>
          </a:p>
        </p:txBody>
      </p:sp>
      <p:grpSp>
        <p:nvGrpSpPr>
          <p:cNvPr id="6" name="Group 5"/>
          <p:cNvGrpSpPr/>
          <p:nvPr/>
        </p:nvGrpSpPr>
        <p:grpSpPr>
          <a:xfrm>
            <a:off x="3095436" y="5219458"/>
            <a:ext cx="6083845" cy="1372379"/>
            <a:chOff x="1530077" y="4750534"/>
            <a:chExt cx="6083845" cy="1372379"/>
          </a:xfrm>
        </p:grpSpPr>
        <p:sp>
          <p:nvSpPr>
            <p:cNvPr id="4" name="Rectangle 3"/>
            <p:cNvSpPr/>
            <p:nvPr/>
          </p:nvSpPr>
          <p:spPr>
            <a:xfrm>
              <a:off x="2979575" y="4750534"/>
              <a:ext cx="2119491" cy="923330"/>
            </a:xfrm>
            <a:prstGeom prst="rect">
              <a:avLst/>
            </a:prstGeom>
          </p:spPr>
          <p:txBody>
            <a:bodyPr wrap="none">
              <a:spAutoFit/>
            </a:bodyPr>
            <a:lstStyle/>
            <a:p>
              <a:r>
                <a:rPr lang="en-GB" sz="5400" dirty="0">
                  <a:latin typeface="Aptos" panose="020B0004020202020204" pitchFamily="34" charset="0"/>
                </a:rPr>
                <a:t>10 -&gt; x</a:t>
              </a:r>
            </a:p>
          </p:txBody>
        </p:sp>
        <p:sp>
          <p:nvSpPr>
            <p:cNvPr id="5" name="TextBox 4"/>
            <p:cNvSpPr txBox="1"/>
            <p:nvPr/>
          </p:nvSpPr>
          <p:spPr>
            <a:xfrm>
              <a:off x="1530077" y="5661248"/>
              <a:ext cx="6083845" cy="461665"/>
            </a:xfrm>
            <a:prstGeom prst="rect">
              <a:avLst/>
            </a:prstGeom>
            <a:noFill/>
          </p:spPr>
          <p:txBody>
            <a:bodyPr wrap="none" rtlCol="0">
              <a:spAutoFit/>
            </a:bodyPr>
            <a:lstStyle/>
            <a:p>
              <a:r>
                <a:rPr lang="en-GB" sz="2400" dirty="0"/>
                <a:t>x is a vector of length 1 with 10 as its first value</a:t>
              </a:r>
            </a:p>
          </p:txBody>
        </p:sp>
      </p:grpSp>
    </p:spTree>
    <p:extLst>
      <p:ext uri="{BB962C8B-B14F-4D97-AF65-F5344CB8AC3E}">
        <p14:creationId xmlns:p14="http://schemas.microsoft.com/office/powerpoint/2010/main" val="381425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vectors manually</a:t>
            </a:r>
          </a:p>
        </p:txBody>
      </p:sp>
      <p:sp>
        <p:nvSpPr>
          <p:cNvPr id="3" name="Content Placeholder 2"/>
          <p:cNvSpPr>
            <a:spLocks noGrp="1"/>
          </p:cNvSpPr>
          <p:nvPr>
            <p:ph idx="1"/>
          </p:nvPr>
        </p:nvSpPr>
        <p:spPr/>
        <p:txBody>
          <a:bodyPr/>
          <a:lstStyle/>
          <a:p>
            <a:pPr marL="0" indent="0">
              <a:buNone/>
            </a:pPr>
            <a:r>
              <a:rPr lang="en-GB" dirty="0"/>
              <a:t>#Use the </a:t>
            </a:r>
            <a:r>
              <a:rPr lang="en-GB" dirty="0">
                <a:solidFill>
                  <a:srgbClr val="7F0055"/>
                </a:solidFill>
                <a:latin typeface="Aptos" panose="020B0004020202020204" pitchFamily="34" charset="0"/>
                <a:cs typeface="Courier New" panose="02070309020205020404" pitchFamily="49" charset="0"/>
              </a:rPr>
              <a:t>c</a:t>
            </a:r>
            <a:r>
              <a:rPr lang="en-GB" dirty="0"/>
              <a:t> (combine) function</a:t>
            </a:r>
          </a:p>
          <a:p>
            <a:endParaRPr lang="en-GB" dirty="0"/>
          </a:p>
          <a:p>
            <a:endParaRPr lang="en-GB" dirty="0"/>
          </a:p>
          <a:p>
            <a:endParaRPr lang="en-GB" dirty="0"/>
          </a:p>
          <a:p>
            <a:endParaRPr lang="en-GB" dirty="0"/>
          </a:p>
          <a:p>
            <a:pPr marL="0" indent="0">
              <a:buNone/>
            </a:pPr>
            <a:r>
              <a:rPr lang="en-GB" dirty="0"/>
              <a:t>#Data must be of the same type</a:t>
            </a:r>
          </a:p>
        </p:txBody>
      </p:sp>
      <p:sp>
        <p:nvSpPr>
          <p:cNvPr id="4" name="Rectangle 3"/>
          <p:cNvSpPr/>
          <p:nvPr/>
        </p:nvSpPr>
        <p:spPr>
          <a:xfrm>
            <a:off x="1496368" y="2454796"/>
            <a:ext cx="10390832" cy="1200329"/>
          </a:xfrm>
          <a:prstGeom prst="rect">
            <a:avLst/>
          </a:prstGeom>
        </p:spPr>
        <p:txBody>
          <a:bodyPr wrap="square">
            <a:spAutoFit/>
          </a:bodyPr>
          <a:lstStyle/>
          <a:p>
            <a:r>
              <a:rPr lang="en-GB" sz="2400" dirty="0">
                <a:solidFill>
                  <a:srgbClr val="FF0000"/>
                </a:solidFill>
                <a:latin typeface="Aptos" panose="020B0004020202020204" pitchFamily="34" charset="0"/>
              </a:rPr>
              <a:t>c(1,2,4,6,3) -&gt; </a:t>
            </a:r>
            <a:r>
              <a:rPr lang="en-GB" sz="2400" dirty="0" err="1">
                <a:solidFill>
                  <a:srgbClr val="FF0000"/>
                </a:solidFill>
                <a:latin typeface="Aptos" panose="020B0004020202020204" pitchFamily="34" charset="0"/>
              </a:rPr>
              <a:t>simple.vector</a:t>
            </a:r>
            <a:endParaRPr lang="en-GB" sz="2400" dirty="0">
              <a:solidFill>
                <a:srgbClr val="FF0000"/>
              </a:solidFill>
              <a:latin typeface="Aptos" panose="020B0004020202020204" pitchFamily="34" charset="0"/>
            </a:endParaRPr>
          </a:p>
          <a:p>
            <a:endParaRPr lang="en-GB" sz="2400" dirty="0">
              <a:solidFill>
                <a:srgbClr val="FF0000"/>
              </a:solidFill>
              <a:latin typeface="Aptos" panose="020B0004020202020204" pitchFamily="34" charset="0"/>
            </a:endParaRPr>
          </a:p>
          <a:p>
            <a:r>
              <a:rPr lang="en-GB" sz="2400" dirty="0">
                <a:solidFill>
                  <a:srgbClr val="FF0000"/>
                </a:solidFill>
                <a:latin typeface="Aptos" panose="020B0004020202020204" pitchFamily="34" charset="0"/>
              </a:rPr>
              <a:t>c("simon","</a:t>
            </a:r>
            <a:r>
              <a:rPr lang="en-GB" sz="2400" dirty="0" err="1">
                <a:solidFill>
                  <a:srgbClr val="FF0000"/>
                </a:solidFill>
                <a:latin typeface="Aptos" panose="020B0004020202020204" pitchFamily="34" charset="0"/>
              </a:rPr>
              <a:t>laura</a:t>
            </a:r>
            <a:r>
              <a:rPr lang="en-GB" sz="2400" dirty="0">
                <a:solidFill>
                  <a:srgbClr val="FF0000"/>
                </a:solidFill>
                <a:latin typeface="Aptos" panose="020B0004020202020204" pitchFamily="34" charset="0"/>
              </a:rPr>
              <a:t>","</a:t>
            </a:r>
            <a:r>
              <a:rPr lang="en-GB" sz="2400" dirty="0" err="1">
                <a:solidFill>
                  <a:srgbClr val="FF0000"/>
                </a:solidFill>
                <a:latin typeface="Aptos" panose="020B0004020202020204" pitchFamily="34" charset="0"/>
              </a:rPr>
              <a:t>sarah</a:t>
            </a:r>
            <a:r>
              <a:rPr lang="en-GB" sz="2400" dirty="0">
                <a:solidFill>
                  <a:srgbClr val="FF0000"/>
                </a:solidFill>
                <a:latin typeface="Aptos" panose="020B0004020202020204" pitchFamily="34" charset="0"/>
              </a:rPr>
              <a:t>","jo","</a:t>
            </a:r>
            <a:r>
              <a:rPr lang="en-GB" sz="2400" dirty="0" err="1">
                <a:solidFill>
                  <a:srgbClr val="FF0000"/>
                </a:solidFill>
                <a:latin typeface="Aptos" panose="020B0004020202020204" pitchFamily="34" charset="0"/>
              </a:rPr>
              <a:t>louise</a:t>
            </a:r>
            <a:r>
              <a:rPr lang="en-GB" sz="2400" dirty="0">
                <a:solidFill>
                  <a:srgbClr val="FF0000"/>
                </a:solidFill>
                <a:latin typeface="Aptos" panose="020B0004020202020204" pitchFamily="34" charset="0"/>
              </a:rPr>
              <a:t>") -&gt; </a:t>
            </a:r>
            <a:r>
              <a:rPr lang="en-GB" sz="2400" dirty="0" err="1">
                <a:solidFill>
                  <a:srgbClr val="FF0000"/>
                </a:solidFill>
                <a:latin typeface="Aptos" panose="020B0004020202020204" pitchFamily="34" charset="0"/>
              </a:rPr>
              <a:t>some.names</a:t>
            </a:r>
            <a:endParaRPr lang="en-GB" sz="2400" dirty="0">
              <a:solidFill>
                <a:srgbClr val="FF0000"/>
              </a:solidFill>
              <a:latin typeface="Aptos" panose="020B0004020202020204" pitchFamily="34" charset="0"/>
            </a:endParaRPr>
          </a:p>
        </p:txBody>
      </p:sp>
      <p:sp>
        <p:nvSpPr>
          <p:cNvPr id="6" name="Rectangle 5"/>
          <p:cNvSpPr/>
          <p:nvPr/>
        </p:nvSpPr>
        <p:spPr>
          <a:xfrm>
            <a:off x="1496368" y="4890245"/>
            <a:ext cx="8766348" cy="830997"/>
          </a:xfrm>
          <a:prstGeom prst="rect">
            <a:avLst/>
          </a:prstGeom>
        </p:spPr>
        <p:txBody>
          <a:bodyPr wrap="square">
            <a:spAutoFit/>
          </a:bodyPr>
          <a:lstStyle/>
          <a:p>
            <a:r>
              <a:rPr lang="en-GB" sz="2400" dirty="0">
                <a:solidFill>
                  <a:srgbClr val="FF0000"/>
                </a:solidFill>
                <a:latin typeface="Aptos" panose="020B0004020202020204" pitchFamily="34" charset="0"/>
              </a:rPr>
              <a:t>names &lt;- c(1,2,3,"fred")</a:t>
            </a:r>
          </a:p>
          <a:p>
            <a:r>
              <a:rPr lang="en-GB" sz="2400" dirty="0">
                <a:latin typeface="Aptos" panose="020B0004020202020204" pitchFamily="34" charset="0"/>
              </a:rPr>
              <a:t>[1] "1"    "2"    "3"    "</a:t>
            </a:r>
            <a:r>
              <a:rPr lang="en-GB" sz="2400" dirty="0" err="1">
                <a:latin typeface="Aptos" panose="020B0004020202020204" pitchFamily="34" charset="0"/>
              </a:rPr>
              <a:t>fred</a:t>
            </a:r>
            <a:r>
              <a:rPr lang="en-GB" sz="2400" dirty="0">
                <a:latin typeface="Aptos" panose="020B0004020202020204" pitchFamily="34" charset="0"/>
              </a:rPr>
              <a:t>"</a:t>
            </a:r>
          </a:p>
        </p:txBody>
      </p:sp>
      <p:grpSp>
        <p:nvGrpSpPr>
          <p:cNvPr id="12" name="Group 11">
            <a:extLst>
              <a:ext uri="{FF2B5EF4-FFF2-40B4-BE49-F238E27FC236}">
                <a16:creationId xmlns:a16="http://schemas.microsoft.com/office/drawing/2014/main" id="{D237AF7F-6DDC-14B3-7169-FCC31CF736EE}"/>
              </a:ext>
            </a:extLst>
          </p:cNvPr>
          <p:cNvGrpSpPr/>
          <p:nvPr/>
        </p:nvGrpSpPr>
        <p:grpSpPr>
          <a:xfrm>
            <a:off x="1323975" y="5715000"/>
            <a:ext cx="8312200" cy="988457"/>
            <a:chOff x="1323975" y="5715000"/>
            <a:chExt cx="8312200" cy="988457"/>
          </a:xfrm>
        </p:grpSpPr>
        <p:cxnSp>
          <p:nvCxnSpPr>
            <p:cNvPr id="7" name="Elbow Connector 6">
              <a:extLst>
                <a:ext uri="{FF2B5EF4-FFF2-40B4-BE49-F238E27FC236}">
                  <a16:creationId xmlns:a16="http://schemas.microsoft.com/office/drawing/2014/main" id="{89B8B9B3-9BD9-10BE-FBD5-D1EB0D3DA9E6}"/>
                </a:ext>
              </a:extLst>
            </p:cNvPr>
            <p:cNvCxnSpPr>
              <a:cxnSpLocks/>
            </p:cNvCxnSpPr>
            <p:nvPr/>
          </p:nvCxnSpPr>
          <p:spPr>
            <a:xfrm>
              <a:off x="1362075" y="5848350"/>
              <a:ext cx="2667000" cy="609600"/>
            </a:xfrm>
            <a:prstGeom prst="bentConnector3">
              <a:avLst>
                <a:gd name="adj1" fmla="val 50000"/>
              </a:avLst>
            </a:prstGeom>
            <a:ln w="82550">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B5ABA61-1CB8-BA95-FD11-044D4B70B7F0}"/>
                </a:ext>
              </a:extLst>
            </p:cNvPr>
            <p:cNvSpPr txBox="1"/>
            <p:nvPr/>
          </p:nvSpPr>
          <p:spPr>
            <a:xfrm>
              <a:off x="3990975" y="6334125"/>
              <a:ext cx="5645200" cy="369332"/>
            </a:xfrm>
            <a:prstGeom prst="rect">
              <a:avLst/>
            </a:prstGeom>
            <a:noFill/>
          </p:spPr>
          <p:txBody>
            <a:bodyPr wrap="none" rtlCol="0">
              <a:spAutoFit/>
            </a:bodyPr>
            <a:lstStyle/>
            <a:p>
              <a:r>
                <a:rPr lang="en-AU" b="1" dirty="0">
                  <a:solidFill>
                    <a:srgbClr val="FF0000"/>
                  </a:solidFill>
                </a:rPr>
                <a:t>Question: What was the class of the object ‘names’? </a:t>
              </a:r>
            </a:p>
          </p:txBody>
        </p:sp>
        <p:sp>
          <p:nvSpPr>
            <p:cNvPr id="11" name="TextBox 10">
              <a:extLst>
                <a:ext uri="{FF2B5EF4-FFF2-40B4-BE49-F238E27FC236}">
                  <a16:creationId xmlns:a16="http://schemas.microsoft.com/office/drawing/2014/main" id="{559319F7-3694-C824-D97C-5F600B0B1CEE}"/>
                </a:ext>
              </a:extLst>
            </p:cNvPr>
            <p:cNvSpPr txBox="1"/>
            <p:nvPr/>
          </p:nvSpPr>
          <p:spPr>
            <a:xfrm>
              <a:off x="1323975" y="5715000"/>
              <a:ext cx="1619250" cy="369332"/>
            </a:xfrm>
            <a:prstGeom prst="rect">
              <a:avLst/>
            </a:prstGeom>
            <a:solidFill>
              <a:schemeClr val="bg2">
                <a:tint val="95000"/>
                <a:satMod val="170000"/>
              </a:schemeClr>
            </a:solidFill>
          </p:spPr>
          <p:txBody>
            <a:bodyPr wrap="square" rtlCol="0">
              <a:spAutoFit/>
            </a:bodyPr>
            <a:lstStyle/>
            <a:p>
              <a:endParaRPr lang="en-AU" dirty="0"/>
            </a:p>
          </p:txBody>
        </p:sp>
      </p:grpSp>
      <p:grpSp>
        <p:nvGrpSpPr>
          <p:cNvPr id="15" name="Group 14">
            <a:extLst>
              <a:ext uri="{FF2B5EF4-FFF2-40B4-BE49-F238E27FC236}">
                <a16:creationId xmlns:a16="http://schemas.microsoft.com/office/drawing/2014/main" id="{8D2943B6-A861-ACF4-B5D0-0D390D627234}"/>
              </a:ext>
            </a:extLst>
          </p:cNvPr>
          <p:cNvGrpSpPr/>
          <p:nvPr/>
        </p:nvGrpSpPr>
        <p:grpSpPr>
          <a:xfrm>
            <a:off x="8620692" y="3581400"/>
            <a:ext cx="3161732" cy="2785184"/>
            <a:chOff x="8620692" y="3581400"/>
            <a:chExt cx="3161732" cy="2785184"/>
          </a:xfrm>
        </p:grpSpPr>
        <p:pic>
          <p:nvPicPr>
            <p:cNvPr id="13" name="Picture 12">
              <a:extLst>
                <a:ext uri="{FF2B5EF4-FFF2-40B4-BE49-F238E27FC236}">
                  <a16:creationId xmlns:a16="http://schemas.microsoft.com/office/drawing/2014/main" id="{478601DD-B564-37A2-1DB7-83ED443A8E4E}"/>
                </a:ext>
              </a:extLst>
            </p:cNvPr>
            <p:cNvPicPr>
              <a:picLocks noChangeAspect="1"/>
            </p:cNvPicPr>
            <p:nvPr/>
          </p:nvPicPr>
          <p:blipFill>
            <a:blip r:embed="rId3"/>
            <a:stretch>
              <a:fillRect/>
            </a:stretch>
          </p:blipFill>
          <p:spPr>
            <a:xfrm>
              <a:off x="8624069" y="3581400"/>
              <a:ext cx="3158355" cy="2769252"/>
            </a:xfrm>
            <a:prstGeom prst="rect">
              <a:avLst/>
            </a:prstGeom>
          </p:spPr>
        </p:pic>
        <p:sp>
          <p:nvSpPr>
            <p:cNvPr id="14" name="Rounded Rectangle 13">
              <a:extLst>
                <a:ext uri="{FF2B5EF4-FFF2-40B4-BE49-F238E27FC236}">
                  <a16:creationId xmlns:a16="http://schemas.microsoft.com/office/drawing/2014/main" id="{81D3051E-0385-4022-C241-7A6595E38952}"/>
                </a:ext>
              </a:extLst>
            </p:cNvPr>
            <p:cNvSpPr/>
            <p:nvPr/>
          </p:nvSpPr>
          <p:spPr>
            <a:xfrm>
              <a:off x="8620692" y="5993204"/>
              <a:ext cx="2009207"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50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655A1-1200-07B7-62B1-5F3191D6F56E}"/>
              </a:ext>
            </a:extLst>
          </p:cNvPr>
          <p:cNvSpPr>
            <a:spLocks noGrp="1"/>
          </p:cNvSpPr>
          <p:nvPr>
            <p:ph type="title"/>
          </p:nvPr>
        </p:nvSpPr>
        <p:spPr/>
        <p:txBody>
          <a:bodyPr/>
          <a:lstStyle/>
          <a:p>
            <a:r>
              <a:rPr lang="en-AU" dirty="0"/>
              <a:t>Catching up on the basics</a:t>
            </a:r>
          </a:p>
        </p:txBody>
      </p:sp>
      <p:sp>
        <p:nvSpPr>
          <p:cNvPr id="3" name="Content Placeholder 2">
            <a:extLst>
              <a:ext uri="{FF2B5EF4-FFF2-40B4-BE49-F238E27FC236}">
                <a16:creationId xmlns:a16="http://schemas.microsoft.com/office/drawing/2014/main" id="{1887C9C9-CA41-3947-1A26-BECB7CD29B40}"/>
              </a:ext>
            </a:extLst>
          </p:cNvPr>
          <p:cNvSpPr>
            <a:spLocks noGrp="1"/>
          </p:cNvSpPr>
          <p:nvPr>
            <p:ph idx="1"/>
          </p:nvPr>
        </p:nvSpPr>
        <p:spPr/>
        <p:txBody>
          <a:bodyPr/>
          <a:lstStyle/>
          <a:p>
            <a:r>
              <a:rPr lang="en-AU" dirty="0"/>
              <a:t>If this was a lot just take a look at this video for some extra practice: </a:t>
            </a:r>
          </a:p>
          <a:p>
            <a:endParaRPr lang="en-AU" dirty="0"/>
          </a:p>
          <a:p>
            <a:endParaRPr lang="en-AU" dirty="0"/>
          </a:p>
        </p:txBody>
      </p:sp>
      <p:pic>
        <p:nvPicPr>
          <p:cNvPr id="4" name="Online Media 3" descr="R programming for ABSOLUTE beginners">
            <a:hlinkClick r:id="" action="ppaction://media"/>
            <a:extLst>
              <a:ext uri="{FF2B5EF4-FFF2-40B4-BE49-F238E27FC236}">
                <a16:creationId xmlns:a16="http://schemas.microsoft.com/office/drawing/2014/main" id="{BF9C08F6-D689-42F9-EFC3-5485749C9DA7}"/>
              </a:ext>
            </a:extLst>
          </p:cNvPr>
          <p:cNvPicPr>
            <a:picLocks noRot="1" noChangeAspect="1"/>
          </p:cNvPicPr>
          <p:nvPr>
            <a:videoFile r:link="rId1"/>
          </p:nvPr>
        </p:nvPicPr>
        <p:blipFill>
          <a:blip r:embed="rId3"/>
          <a:stretch>
            <a:fillRect/>
          </a:stretch>
        </p:blipFill>
        <p:spPr>
          <a:xfrm>
            <a:off x="3175876" y="2480222"/>
            <a:ext cx="7113752" cy="4019270"/>
          </a:xfrm>
          <a:prstGeom prst="rect">
            <a:avLst/>
          </a:prstGeom>
        </p:spPr>
      </p:pic>
    </p:spTree>
    <p:extLst>
      <p:ext uri="{BB962C8B-B14F-4D97-AF65-F5344CB8AC3E}">
        <p14:creationId xmlns:p14="http://schemas.microsoft.com/office/powerpoint/2010/main" val="21403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F82F007E-187F-F7D4-8CA9-2A019335FAD1}"/>
              </a:ext>
            </a:extLst>
          </p:cNvPr>
          <p:cNvSpPr>
            <a:spLocks noGrp="1"/>
          </p:cNvSpPr>
          <p:nvPr>
            <p:ph type="title"/>
          </p:nvPr>
        </p:nvSpPr>
        <p:spPr>
          <a:xfrm>
            <a:off x="819150" y="0"/>
            <a:ext cx="10515600" cy="1325563"/>
          </a:xfrm>
        </p:spPr>
        <p:txBody>
          <a:bodyPr>
            <a:normAutofit/>
          </a:bodyPr>
          <a:lstStyle/>
          <a:p>
            <a:pPr defTabSz="357175"/>
            <a:r>
              <a:rPr lang="en-US" altLang="en-US" sz="4851" dirty="0"/>
              <a:t>Data Frames and Lists</a:t>
            </a:r>
          </a:p>
        </p:txBody>
      </p:sp>
      <p:sp>
        <p:nvSpPr>
          <p:cNvPr id="2" name="Rectangle 2">
            <a:extLst>
              <a:ext uri="{FF2B5EF4-FFF2-40B4-BE49-F238E27FC236}">
                <a16:creationId xmlns:a16="http://schemas.microsoft.com/office/drawing/2014/main" id="{1D6289E0-22A4-C6D3-5E18-9F8EDA56DC6F}"/>
              </a:ext>
            </a:extLst>
          </p:cNvPr>
          <p:cNvSpPr>
            <a:spLocks noGrp="1"/>
          </p:cNvSpPr>
          <p:nvPr>
            <p:ph idx="1"/>
          </p:nvPr>
        </p:nvSpPr>
        <p:spPr>
          <a:xfrm>
            <a:off x="283779" y="1278062"/>
            <a:ext cx="11270046" cy="4963790"/>
          </a:xfrm>
        </p:spPr>
        <p:txBody>
          <a:bodyPr/>
          <a:lstStyle/>
          <a:p>
            <a:pPr marL="618359" lvl="1" indent="-309180" defTabSz="406286">
              <a:spcBef>
                <a:spcPts val="422"/>
              </a:spcBef>
            </a:pPr>
            <a:r>
              <a:rPr lang="en-US" altLang="en-US" sz="2180" dirty="0"/>
              <a:t>Multivariate data consists of multiple data vectors considered as a whole.</a:t>
            </a:r>
          </a:p>
          <a:p>
            <a:pPr marL="309179" lvl="1" indent="0" defTabSz="406286">
              <a:spcBef>
                <a:spcPts val="422"/>
              </a:spcBef>
              <a:buNone/>
            </a:pPr>
            <a:endParaRPr lang="en-US" altLang="en-US" sz="2180" dirty="0"/>
          </a:p>
          <a:p>
            <a:pPr marL="618359" lvl="1" indent="-309180" defTabSz="406286">
              <a:spcBef>
                <a:spcPts val="422"/>
              </a:spcBef>
            </a:pPr>
            <a:r>
              <a:rPr lang="en-US" altLang="en-US" sz="2180" dirty="0"/>
              <a:t>We’re free to work with our data as separate variables, but it can behoove us to combine related vectors into a single object such as a data frame, which is used to store a rectangular grid of data.</a:t>
            </a:r>
          </a:p>
          <a:p>
            <a:pPr marL="927539" lvl="2" indent="-309180" defTabSz="406286">
              <a:spcBef>
                <a:spcPts val="422"/>
              </a:spcBef>
            </a:pPr>
            <a:r>
              <a:rPr lang="en-US" altLang="en-US" sz="2180" dirty="0"/>
              <a:t>Usually, rows correspond to experimental units/subjects, and columns correspond to variables/measurements.</a:t>
            </a:r>
          </a:p>
          <a:p>
            <a:pPr marL="927539" lvl="2" indent="-309180" defTabSz="406286">
              <a:spcBef>
                <a:spcPts val="422"/>
              </a:spcBef>
            </a:pPr>
            <a:r>
              <a:rPr lang="en-US" altLang="en-US" sz="2180" dirty="0"/>
              <a:t>All column lengths are the same.</a:t>
            </a:r>
          </a:p>
          <a:p>
            <a:pPr marL="618359" lvl="2" indent="0" defTabSz="406286">
              <a:spcBef>
                <a:spcPts val="422"/>
              </a:spcBef>
              <a:buNone/>
            </a:pPr>
            <a:endParaRPr lang="en-US" altLang="en-US" sz="2180" dirty="0"/>
          </a:p>
          <a:p>
            <a:pPr marL="618359" lvl="1" indent="-309180" defTabSz="406286">
              <a:spcBef>
                <a:spcPts val="422"/>
              </a:spcBef>
            </a:pPr>
            <a:r>
              <a:rPr lang="en-US" altLang="en-US" sz="2180" dirty="0"/>
              <a:t>A list is a more general storage object which is comprised of a collection of components</a:t>
            </a:r>
          </a:p>
          <a:p>
            <a:pPr marL="927539" lvl="2" indent="-309180" defTabSz="406286">
              <a:spcBef>
                <a:spcPts val="422"/>
              </a:spcBef>
            </a:pPr>
            <a:r>
              <a:rPr lang="en-US" altLang="en-US" sz="2180" dirty="0"/>
              <a:t>Size of the objects can differ.</a:t>
            </a:r>
          </a:p>
          <a:p>
            <a:pPr marL="927539" lvl="2" indent="-309180" defTabSz="406286">
              <a:spcBef>
                <a:spcPts val="422"/>
              </a:spcBef>
            </a:pPr>
            <a:r>
              <a:rPr lang="en-US" altLang="en-US" sz="2180" dirty="0"/>
              <a:t>Anything goes in terms of structure!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8BD6FFE8-4012-479A-94E6-EE7A5086E945}"/>
              </a:ext>
            </a:extLst>
          </p:cNvPr>
          <p:cNvSpPr>
            <a:spLocks noGrp="1"/>
          </p:cNvSpPr>
          <p:nvPr>
            <p:ph type="title"/>
          </p:nvPr>
        </p:nvSpPr>
        <p:spPr/>
        <p:txBody>
          <a:bodyPr/>
          <a:lstStyle/>
          <a:p>
            <a:pPr eaLnBrk="1"/>
            <a:r>
              <a:rPr lang="en-US" altLang="en-US" dirty="0"/>
              <a:t>Examples of Both</a:t>
            </a:r>
          </a:p>
        </p:txBody>
      </p:sp>
      <p:sp>
        <p:nvSpPr>
          <p:cNvPr id="2" name="Rectangle 2">
            <a:extLst>
              <a:ext uri="{FF2B5EF4-FFF2-40B4-BE49-F238E27FC236}">
                <a16:creationId xmlns:a16="http://schemas.microsoft.com/office/drawing/2014/main" id="{F3FD800D-6369-77F3-A432-56B12A06B897}"/>
              </a:ext>
            </a:extLst>
          </p:cNvPr>
          <p:cNvSpPr>
            <a:spLocks noGrp="1"/>
          </p:cNvSpPr>
          <p:nvPr>
            <p:ph idx="1"/>
          </p:nvPr>
        </p:nvSpPr>
        <p:spPr/>
        <p:txBody>
          <a:bodyPr/>
          <a:lstStyle/>
          <a:p>
            <a:pPr eaLnBrk="1"/>
            <a:r>
              <a:rPr lang="en-US" altLang="en-US" b="1" dirty="0"/>
              <a:t>Data frame</a:t>
            </a:r>
            <a:r>
              <a:rPr lang="en-US" altLang="en-US" dirty="0"/>
              <a:t>: Any one of the various data sets we will be using </a:t>
            </a:r>
          </a:p>
          <a:p>
            <a:pPr eaLnBrk="1"/>
            <a:r>
              <a:rPr lang="en-US" altLang="en-US" b="1" dirty="0"/>
              <a:t>List</a:t>
            </a:r>
            <a:r>
              <a:rPr lang="en-US" altLang="en-US" dirty="0"/>
              <a:t>: Typically the output of a function. E.g., consider the object</a:t>
            </a:r>
          </a:p>
          <a:p>
            <a:pPr lvl="1" eaLnBrk="1">
              <a:buFontTx/>
              <a:buChar char="‣"/>
            </a:pP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latin typeface="Aptos" panose="020B0004020202020204" pitchFamily="34" charset="0"/>
                <a:ea typeface="Monaco" pitchFamily="2" charset="77"/>
                <a:cs typeface="Monaco" pitchFamily="2" charset="77"/>
                <a:sym typeface="Monaco" pitchFamily="2" charset="77"/>
              </a:rPr>
              <a:t> = density(</a:t>
            </a:r>
            <a:r>
              <a:rPr lang="en-US" altLang="en-US" dirty="0" err="1">
                <a:latin typeface="Aptos" panose="020B0004020202020204" pitchFamily="34" charset="0"/>
                <a:ea typeface="Monaco" pitchFamily="2" charset="77"/>
                <a:cs typeface="Monaco" pitchFamily="2" charset="77"/>
                <a:sym typeface="Monaco" pitchFamily="2" charset="77"/>
              </a:rPr>
              <a:t>iris$Sepal.length</a:t>
            </a:r>
            <a:r>
              <a:rPr lang="en-US" altLang="en-US" dirty="0">
                <a:latin typeface="Aptos" panose="020B0004020202020204" pitchFamily="34" charset="0"/>
                <a:ea typeface="Monaco" pitchFamily="2" charset="77"/>
                <a:cs typeface="Monaco" pitchFamily="2" charset="77"/>
                <a:sym typeface="Monaco" pitchFamily="2" charset="77"/>
              </a:rPr>
              <a:t>)</a:t>
            </a:r>
          </a:p>
          <a:p>
            <a:pPr lvl="1" eaLnBrk="1"/>
            <a:r>
              <a:rPr lang="en-US" altLang="en-US" dirty="0"/>
              <a:t>We can check that </a:t>
            </a: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t> is a list via </a:t>
            </a:r>
            <a:r>
              <a:rPr lang="en-US" altLang="en-US" dirty="0">
                <a:latin typeface="Aptos" panose="020B0004020202020204" pitchFamily="34" charset="0"/>
                <a:ea typeface="Monaco" pitchFamily="2" charset="77"/>
                <a:cs typeface="Monaco" pitchFamily="2" charset="77"/>
                <a:sym typeface="Monaco" pitchFamily="2" charset="77"/>
              </a:rPr>
              <a:t>summary(</a:t>
            </a: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latin typeface="Aptos" panose="020B0004020202020204" pitchFamily="34" charset="0"/>
                <a:ea typeface="Monaco" pitchFamily="2" charset="77"/>
                <a:cs typeface="Monaco" pitchFamily="2" charset="77"/>
                <a:sym typeface="Monaco" pitchFamily="2" charset="77"/>
              </a:rPr>
              <a:t>)</a:t>
            </a:r>
            <a:r>
              <a:rPr lang="en-US" altLang="en-US" dirty="0"/>
              <a:t>, which tells us each component and gives its data type.</a:t>
            </a:r>
            <a:endParaRPr lang="en-US" altLang="en-US" b="1"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82C8-5139-EB68-2607-09F3900A7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C4EA1-250D-F205-4B72-8DE58957E31B}"/>
              </a:ext>
            </a:extLst>
          </p:cNvPr>
          <p:cNvSpPr txBox="1">
            <a:spLocks/>
          </p:cNvSpPr>
          <p:nvPr/>
        </p:nvSpPr>
        <p:spPr>
          <a:xfrm>
            <a:off x="457200" y="205979"/>
            <a:ext cx="82296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Learning objectives</a:t>
            </a:r>
          </a:p>
        </p:txBody>
      </p:sp>
      <p:sp>
        <p:nvSpPr>
          <p:cNvPr id="3" name="Content Placeholder 2">
            <a:extLst>
              <a:ext uri="{FF2B5EF4-FFF2-40B4-BE49-F238E27FC236}">
                <a16:creationId xmlns:a16="http://schemas.microsoft.com/office/drawing/2014/main" id="{31B9211E-B493-576B-B9EB-06CCF5923A29}"/>
              </a:ext>
            </a:extLst>
          </p:cNvPr>
          <p:cNvSpPr txBox="1">
            <a:spLocks/>
          </p:cNvSpPr>
          <p:nvPr/>
        </p:nvSpPr>
        <p:spPr>
          <a:xfrm>
            <a:off x="457200" y="1200151"/>
            <a:ext cx="8229600" cy="339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familiar with R….</a:t>
            </a:r>
          </a:p>
          <a:p>
            <a:pPr lvl="1"/>
            <a:r>
              <a:rPr lang="en-US" dirty="0"/>
              <a:t>how to download R and R studio</a:t>
            </a:r>
          </a:p>
          <a:p>
            <a:pPr lvl="1"/>
            <a:r>
              <a:rPr lang="en-US" dirty="0"/>
              <a:t>setting up R studio</a:t>
            </a:r>
          </a:p>
          <a:p>
            <a:pPr lvl="1"/>
            <a:r>
              <a:rPr lang="en-US" dirty="0"/>
              <a:t>basic R functions</a:t>
            </a:r>
          </a:p>
          <a:p>
            <a:pPr lvl="1"/>
            <a:r>
              <a:rPr lang="en-US" dirty="0"/>
              <a:t>data types in R</a:t>
            </a:r>
          </a:p>
          <a:p>
            <a:pPr lvl="1"/>
            <a:r>
              <a:rPr lang="en-US" dirty="0"/>
              <a:t>installing a package</a:t>
            </a:r>
          </a:p>
          <a:p>
            <a:pPr lvl="1"/>
            <a:endParaRPr lang="en-US" dirty="0"/>
          </a:p>
          <a:p>
            <a:r>
              <a:rPr lang="en-US" dirty="0"/>
              <a:t>Working with </a:t>
            </a:r>
            <a:r>
              <a:rPr lang="en-US" dirty="0" err="1"/>
              <a:t>dplyr</a:t>
            </a:r>
            <a:endParaRPr lang="en-US" dirty="0"/>
          </a:p>
          <a:p>
            <a:pPr lvl="1"/>
            <a:r>
              <a:rPr lang="en-US" dirty="0"/>
              <a:t>understanding a data frame</a:t>
            </a:r>
          </a:p>
          <a:p>
            <a:pPr lvl="1"/>
            <a:r>
              <a:rPr lang="en-US" dirty="0"/>
              <a:t>working with the common ‘verbs’</a:t>
            </a:r>
          </a:p>
          <a:p>
            <a:pPr lvl="1"/>
            <a:endParaRPr lang="en-US" dirty="0"/>
          </a:p>
          <a:p>
            <a:pPr lvl="1"/>
            <a:endParaRPr lang="en-US" dirty="0"/>
          </a:p>
          <a:p>
            <a:pPr marL="0" indent="0">
              <a:buNone/>
            </a:pPr>
            <a:endParaRPr lang="en-US" dirty="0"/>
          </a:p>
        </p:txBody>
      </p:sp>
      <p:pic>
        <p:nvPicPr>
          <p:cNvPr id="20484" name="Picture 4">
            <a:extLst>
              <a:ext uri="{FF2B5EF4-FFF2-40B4-BE49-F238E27FC236}">
                <a16:creationId xmlns:a16="http://schemas.microsoft.com/office/drawing/2014/main" id="{F8F0774F-E461-82D1-EB6B-8ACE3B9697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69"/>
          <a:stretch/>
        </p:blipFill>
        <p:spPr bwMode="auto">
          <a:xfrm>
            <a:off x="6737131" y="3761937"/>
            <a:ext cx="4624552" cy="250825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1 R and RStudio: Installation and Setup – An Introduction to Data Analysis">
            <a:extLst>
              <a:ext uri="{FF2B5EF4-FFF2-40B4-BE49-F238E27FC236}">
                <a16:creationId xmlns:a16="http://schemas.microsoft.com/office/drawing/2014/main" id="{65407A01-6C1D-1E41-6815-555FA0658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580" y="808635"/>
            <a:ext cx="4656082" cy="250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15658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45A736A3-D9D3-15A1-F545-9D9F9E73D5B0}"/>
              </a:ext>
            </a:extLst>
          </p:cNvPr>
          <p:cNvSpPr>
            <a:spLocks noGrp="1"/>
          </p:cNvSpPr>
          <p:nvPr>
            <p:ph type="title"/>
          </p:nvPr>
        </p:nvSpPr>
        <p:spPr/>
        <p:txBody>
          <a:bodyPr>
            <a:normAutofit/>
          </a:bodyPr>
          <a:lstStyle/>
          <a:p>
            <a:pPr defTabSz="340433"/>
            <a:r>
              <a:rPr lang="en-US" altLang="en-US" sz="4640" dirty="0"/>
              <a:t>Creating a Data Frame or List</a:t>
            </a:r>
          </a:p>
        </p:txBody>
      </p:sp>
      <p:sp>
        <p:nvSpPr>
          <p:cNvPr id="2" name="Rectangle 2">
            <a:extLst>
              <a:ext uri="{FF2B5EF4-FFF2-40B4-BE49-F238E27FC236}">
                <a16:creationId xmlns:a16="http://schemas.microsoft.com/office/drawing/2014/main" id="{CAD6800E-33D5-BD05-F005-351ED5DF6BEE}"/>
              </a:ext>
            </a:extLst>
          </p:cNvPr>
          <p:cNvSpPr>
            <a:spLocks noGrp="1"/>
          </p:cNvSpPr>
          <p:nvPr>
            <p:ph idx="1"/>
          </p:nvPr>
        </p:nvSpPr>
        <p:spPr/>
        <p:txBody>
          <a:bodyPr/>
          <a:lstStyle/>
          <a:p>
            <a:pPr marL="0" indent="0" eaLnBrk="1">
              <a:buNone/>
            </a:pPr>
            <a:r>
              <a:rPr lang="en-US" altLang="en-US" dirty="0"/>
              <a:t>#Data frames are created with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 E.g.,</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x&lt;-1:2</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y&lt;-letters[1:2] </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z&lt;-1:3</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#error due to unequal lengths</a:t>
            </a:r>
          </a:p>
          <a:p>
            <a:pPr marL="0" indent="0" eaLnBrk="1">
              <a:buNone/>
            </a:pPr>
            <a:r>
              <a:rPr lang="en-US" altLang="en-US" dirty="0"/>
              <a:t>#Lists are created with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list()</a:t>
            </a:r>
            <a:r>
              <a:rPr lang="en-US" altLang="en-US" dirty="0"/>
              <a:t>. E.g.,</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#unnamed components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y,z.name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a:t>#named components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DC635819-1424-F603-B617-2955E1338483}"/>
              </a:ext>
            </a:extLst>
          </p:cNvPr>
          <p:cNvSpPr>
            <a:spLocks noGrp="1"/>
          </p:cNvSpPr>
          <p:nvPr>
            <p:ph type="title"/>
          </p:nvPr>
        </p:nvSpPr>
        <p:spPr/>
        <p:txBody>
          <a:bodyPr>
            <a:normAutofit/>
          </a:bodyPr>
          <a:lstStyle/>
          <a:p>
            <a:pPr defTabSz="340433"/>
            <a:r>
              <a:rPr lang="en-US" altLang="en-US" sz="4640" dirty="0"/>
              <a:t>Accessing Values in a Data Frame</a:t>
            </a:r>
          </a:p>
        </p:txBody>
      </p:sp>
      <p:sp>
        <p:nvSpPr>
          <p:cNvPr id="2" name="Rectangle 2">
            <a:extLst>
              <a:ext uri="{FF2B5EF4-FFF2-40B4-BE49-F238E27FC236}">
                <a16:creationId xmlns:a16="http://schemas.microsoft.com/office/drawing/2014/main" id="{218FF61D-D483-7282-239C-CA5A318A2B78}"/>
              </a:ext>
            </a:extLst>
          </p:cNvPr>
          <p:cNvSpPr>
            <a:spLocks noGrp="1"/>
          </p:cNvSpPr>
          <p:nvPr>
            <p:ph idx="1"/>
          </p:nvPr>
        </p:nvSpPr>
        <p:spPr/>
        <p:txBody>
          <a:bodyPr/>
          <a:lstStyle/>
          <a:p>
            <a:pPr marL="0" indent="0" eaLnBrk="1">
              <a:buNone/>
            </a:pPr>
            <a:r>
              <a:rPr lang="en-US" altLang="en-US" dirty="0"/>
              <a:t># Can access values with either the name of a column or with row column notation</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 &lt;-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DF$x</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#access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r>
              <a:rPr lang="en-US" altLang="en-US" dirty="0"/>
              <a:t> column of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DF</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DF$[,’x’] </a:t>
            </a:r>
            <a:r>
              <a:rPr lang="en-US" altLang="en-US" dirty="0"/>
              <a:t>#access column named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DF$x</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[1] </a:t>
            </a:r>
            <a:r>
              <a:rPr lang="en-US" altLang="en-US" dirty="0"/>
              <a:t>#access first entry in column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r>
              <a:rPr lang="en-US" altLang="en-US" dirty="0"/>
              <a:t> of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DF</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DF[1,2] </a:t>
            </a:r>
            <a:r>
              <a:rPr lang="en-US" altLang="en-US" dirty="0"/>
              <a:t># access entry in first row, second column</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21C5A6F8-AB0C-46D4-93A2-038A0953F418}"/>
              </a:ext>
            </a:extLst>
          </p:cNvPr>
          <p:cNvSpPr>
            <a:spLocks noGrp="1"/>
          </p:cNvSpPr>
          <p:nvPr>
            <p:ph type="title"/>
          </p:nvPr>
        </p:nvSpPr>
        <p:spPr>
          <a:xfrm>
            <a:off x="252249" y="178594"/>
            <a:ext cx="9746026" cy="1282344"/>
          </a:xfrm>
        </p:spPr>
        <p:txBody>
          <a:bodyPr/>
          <a:lstStyle/>
          <a:p>
            <a:pPr defTabSz="262301"/>
            <a:r>
              <a:rPr lang="en-US" altLang="en-US" sz="3586" dirty="0"/>
              <a:t>Accessing values in a list</a:t>
            </a:r>
          </a:p>
        </p:txBody>
      </p:sp>
      <p:sp>
        <p:nvSpPr>
          <p:cNvPr id="2" name="Rectangle 2">
            <a:extLst>
              <a:ext uri="{FF2B5EF4-FFF2-40B4-BE49-F238E27FC236}">
                <a16:creationId xmlns:a16="http://schemas.microsoft.com/office/drawing/2014/main" id="{F3DD9DA0-E149-3627-30D7-E11A20C92C3B}"/>
              </a:ext>
            </a:extLst>
          </p:cNvPr>
          <p:cNvSpPr>
            <a:spLocks noGrp="1"/>
          </p:cNvSpPr>
          <p:nvPr>
            <p:ph idx="1"/>
          </p:nvPr>
        </p:nvSpPr>
        <p:spPr>
          <a:xfrm>
            <a:off x="283778" y="1450428"/>
            <a:ext cx="11298621" cy="5045920"/>
          </a:xfrm>
        </p:spPr>
        <p:txBody>
          <a:bodyPr>
            <a:normAutofit/>
          </a:bodyPr>
          <a:lstStyle/>
          <a:p>
            <a:pPr marL="0" indent="0" eaLnBrk="1">
              <a:buNone/>
            </a:pPr>
            <a:r>
              <a:rPr lang="en-US" altLang="en-US" dirty="0"/>
              <a:t>#If list components are unnamed, use double-bracket notation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[[1]] </a:t>
            </a:r>
            <a:r>
              <a:rPr lang="en-US" altLang="en-US" dirty="0"/>
              <a:t>#access first component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p>
          <a:p>
            <a:pPr marL="0" indent="0" eaLnBrk="1">
              <a:buNone/>
            </a:pPr>
            <a:r>
              <a:rPr lang="en-US" altLang="en-US" dirty="0"/>
              <a:t>#If components are named, access using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comp.name</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=x,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=y,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z.name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lst.named$x.name</a:t>
            </a: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names(</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eaLnBrk="1"/>
            <a:r>
              <a:rPr lang="en-US" altLang="en-US" dirty="0"/>
              <a:t>For both data frames and lists, can edit values or components by accessing them and reassigning them, or using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edit(obj)</a:t>
            </a:r>
            <a:r>
              <a:rPr lang="en-US" altLang="en-US" dirty="0"/>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FA3CC-69D1-374E-3430-6E9068068567}"/>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5C4D5D65-B3AA-A138-4D1F-D90C39474689}"/>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3B5E5C79-E3BC-BE72-E11A-F574AD2E717D}"/>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Working with </a:t>
            </a:r>
            <a:r>
              <a:rPr lang="en-US" altLang="en-US" sz="2800" b="1" dirty="0" err="1">
                <a:latin typeface="Aptos" panose="020B0004020202020204" pitchFamily="34" charset="0"/>
              </a:rPr>
              <a:t>dplyr</a:t>
            </a:r>
            <a:endParaRPr lang="en-US" altLang="en-US" sz="2800" b="1" dirty="0">
              <a:latin typeface="Aptos" panose="020B0004020202020204" pitchFamily="34" charset="0"/>
            </a:endParaRPr>
          </a:p>
        </p:txBody>
      </p:sp>
      <p:pic>
        <p:nvPicPr>
          <p:cNvPr id="30722" name="Picture 2" descr="Introducing dplyr - Posit">
            <a:extLst>
              <a:ext uri="{FF2B5EF4-FFF2-40B4-BE49-F238E27FC236}">
                <a16:creationId xmlns:a16="http://schemas.microsoft.com/office/drawing/2014/main" id="{D79403F0-5D17-ABCB-6D01-79D70DF93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591" y="2785241"/>
            <a:ext cx="5740650" cy="30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3085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F9B088BA-D384-DD09-1CFF-A3EE87006369}"/>
              </a:ext>
            </a:extLst>
          </p:cNvPr>
          <p:cNvSpPr txBox="1"/>
          <p:nvPr/>
        </p:nvSpPr>
        <p:spPr>
          <a:xfrm>
            <a:off x="347714" y="1406989"/>
            <a:ext cx="11141297" cy="3004412"/>
          </a:xfrm>
          <a:prstGeom prst="rect">
            <a:avLst/>
          </a:prstGeom>
        </p:spPr>
        <p:txBody>
          <a:bodyPr lIns="0" tIns="0" rIns="0" bIns="0" rtlCol="0" anchor="t">
            <a:spAutoFit/>
          </a:bodyPr>
          <a:lstStyle/>
          <a:p>
            <a:pPr algn="ctr">
              <a:lnSpc>
                <a:spcPts val="11695"/>
              </a:lnSpc>
            </a:pPr>
            <a:r>
              <a:rPr lang="en-US" sz="10700" dirty="0">
                <a:solidFill>
                  <a:srgbClr val="000000"/>
                </a:solidFill>
                <a:latin typeface="Helvetica World"/>
                <a:ea typeface="Helvetica World"/>
                <a:cs typeface="Helvetica World"/>
                <a:sym typeface="Helvetica World"/>
              </a:rPr>
              <a:t>Data manipulation with </a:t>
            </a:r>
            <a:r>
              <a:rPr lang="en-US" sz="10700" b="1" dirty="0" err="1">
                <a:solidFill>
                  <a:srgbClr val="000000"/>
                </a:solidFill>
                <a:latin typeface="Helvetica World Bold"/>
                <a:ea typeface="Helvetica World Bold"/>
                <a:cs typeface="Helvetica World Bold"/>
                <a:sym typeface="Helvetica World Bold"/>
              </a:rPr>
              <a:t>dplyr</a:t>
            </a:r>
            <a:endParaRPr lang="en-US" sz="10700" b="1" dirty="0">
              <a:solidFill>
                <a:srgbClr val="000000"/>
              </a:solidFill>
              <a:latin typeface="Helvetica World Bold"/>
              <a:ea typeface="Helvetica World Bold"/>
              <a:cs typeface="Helvetica World Bold"/>
              <a:sym typeface="Helvetica World Bold"/>
            </a:endParaRPr>
          </a:p>
        </p:txBody>
      </p:sp>
    </p:spTree>
    <p:extLst>
      <p:ext uri="{BB962C8B-B14F-4D97-AF65-F5344CB8AC3E}">
        <p14:creationId xmlns:p14="http://schemas.microsoft.com/office/powerpoint/2010/main" val="3175723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31D3D-C744-01DE-92A1-83C93C29401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2CD24EE-53F3-ADE5-FF68-FC88DF76DA35}"/>
              </a:ext>
            </a:extLst>
          </p:cNvPr>
          <p:cNvSpPr txBox="1"/>
          <p:nvPr/>
        </p:nvSpPr>
        <p:spPr>
          <a:xfrm>
            <a:off x="360217" y="3678890"/>
            <a:ext cx="11194473" cy="4191276"/>
          </a:xfrm>
          <a:prstGeom prst="rect">
            <a:avLst/>
          </a:prstGeom>
        </p:spPr>
        <p:txBody>
          <a:bodyPr wrap="square" lIns="0" tIns="0" rIns="0" bIns="0" rtlCol="0" anchor="t">
            <a:spAutoFit/>
          </a:bodyPr>
          <a:lstStyle/>
          <a:p>
            <a:r>
              <a:rPr lang="en-AU" sz="3000" b="1" dirty="0"/>
              <a:t>What is </a:t>
            </a:r>
            <a:r>
              <a:rPr lang="en-AU" sz="3000" b="1" dirty="0" err="1"/>
              <a:t>pacman</a:t>
            </a:r>
            <a:r>
              <a:rPr lang="en-AU" sz="3000" b="1" dirty="0"/>
              <a:t>???</a:t>
            </a:r>
          </a:p>
          <a:p>
            <a:pPr marL="457200" indent="-457200">
              <a:buFont typeface="Arial" panose="020B0604020202020204" pitchFamily="34" charset="0"/>
              <a:buChar char="•"/>
            </a:pPr>
            <a:r>
              <a:rPr lang="en-AU" sz="3000" dirty="0"/>
              <a:t>Combines and simplifies base R package functions with </a:t>
            </a:r>
            <a:r>
              <a:rPr lang="en-AU" sz="3000" dirty="0" err="1"/>
              <a:t>p_xxx</a:t>
            </a:r>
            <a:r>
              <a:rPr lang="en-AU" sz="3000" dirty="0"/>
              <a:t> commands</a:t>
            </a:r>
          </a:p>
          <a:p>
            <a:pPr marL="457200" indent="-457200">
              <a:buFont typeface="Arial" panose="020B0604020202020204" pitchFamily="34" charset="0"/>
              <a:buChar char="•"/>
            </a:pPr>
            <a:r>
              <a:rPr lang="en-AU" sz="3000" dirty="0"/>
              <a:t>Speeds up workflows and reduces code when added to .</a:t>
            </a:r>
            <a:r>
              <a:rPr lang="en-AU" sz="3000" dirty="0" err="1"/>
              <a:t>Rprofile</a:t>
            </a:r>
            <a:endParaRPr lang="en-AU" sz="3000" dirty="0"/>
          </a:p>
          <a:p>
            <a:pPr marL="457200" indent="-457200">
              <a:buFont typeface="Arial" panose="020B0604020202020204" pitchFamily="34" charset="0"/>
              <a:buChar char="•"/>
            </a:pPr>
            <a:r>
              <a:rPr lang="en-AU" sz="3000" dirty="0" err="1"/>
              <a:t>p_load</a:t>
            </a:r>
            <a:r>
              <a:rPr lang="en-AU" sz="3000" dirty="0"/>
              <a:t>() loads and installs missing packages in one step</a:t>
            </a:r>
          </a:p>
          <a:p>
            <a:pPr marL="457200" indent="-457200">
              <a:buFont typeface="Arial" panose="020B0604020202020204" pitchFamily="34" charset="0"/>
              <a:buChar char="•"/>
            </a:pPr>
            <a:r>
              <a:rPr lang="en-AU" sz="3000" dirty="0"/>
              <a:t>Most functions don’t require quotes around package names</a:t>
            </a:r>
          </a:p>
          <a:p>
            <a:pPr marL="457200" indent="-457200">
              <a:buFont typeface="Arial" panose="020B0604020202020204" pitchFamily="34" charset="0"/>
              <a:buChar char="•"/>
            </a:pPr>
            <a:r>
              <a:rPr lang="en-AU" sz="3000" dirty="0"/>
              <a:t>Ideal for scripts, teaching, and sharing reproducible code</a:t>
            </a:r>
          </a:p>
          <a:p>
            <a:pPr algn="l">
              <a:lnSpc>
                <a:spcPts val="8500"/>
              </a:lnSpc>
            </a:pPr>
            <a:endParaRPr lang="en-US" sz="4000" dirty="0">
              <a:solidFill>
                <a:srgbClr val="000000"/>
              </a:solidFill>
              <a:latin typeface="+mj-lt"/>
              <a:ea typeface="Helvetica World"/>
              <a:cs typeface="Helvetica World"/>
              <a:sym typeface="Helvetica World"/>
            </a:endParaRPr>
          </a:p>
        </p:txBody>
      </p:sp>
      <p:sp>
        <p:nvSpPr>
          <p:cNvPr id="3" name="Title 1">
            <a:extLst>
              <a:ext uri="{FF2B5EF4-FFF2-40B4-BE49-F238E27FC236}">
                <a16:creationId xmlns:a16="http://schemas.microsoft.com/office/drawing/2014/main" id="{95E67489-5240-E9CA-AD15-C21EDEDB1426}"/>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t>But first…. We use </a:t>
            </a:r>
            <a:r>
              <a:rPr lang="en-AU" dirty="0" err="1"/>
              <a:t>pacman</a:t>
            </a:r>
            <a:r>
              <a:rPr lang="en-AU" dirty="0"/>
              <a:t> to load and upload packages</a:t>
            </a:r>
          </a:p>
        </p:txBody>
      </p:sp>
      <p:pic>
        <p:nvPicPr>
          <p:cNvPr id="1030" name="Picture 6">
            <a:extLst>
              <a:ext uri="{FF2B5EF4-FFF2-40B4-BE49-F238E27FC236}">
                <a16:creationId xmlns:a16="http://schemas.microsoft.com/office/drawing/2014/main" id="{66F2DC88-B034-BCB0-6541-078C48F40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554" y="1411770"/>
            <a:ext cx="444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60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7789-ACC8-A15B-F6DC-9740B828289D}"/>
              </a:ext>
            </a:extLst>
          </p:cNvPr>
          <p:cNvSpPr>
            <a:spLocks noGrp="1"/>
          </p:cNvSpPr>
          <p:nvPr>
            <p:ph type="title"/>
          </p:nvPr>
        </p:nvSpPr>
        <p:spPr>
          <a:xfrm>
            <a:off x="71582" y="0"/>
            <a:ext cx="10515600" cy="1325563"/>
          </a:xfrm>
        </p:spPr>
        <p:txBody>
          <a:bodyPr/>
          <a:lstStyle/>
          <a:p>
            <a:r>
              <a:rPr lang="en-AU" dirty="0"/>
              <a:t>Install </a:t>
            </a:r>
            <a:r>
              <a:rPr lang="en-AU" dirty="0" err="1"/>
              <a:t>pacman</a:t>
            </a:r>
            <a:endParaRPr lang="en-AU" dirty="0"/>
          </a:p>
        </p:txBody>
      </p:sp>
      <p:sp>
        <p:nvSpPr>
          <p:cNvPr id="3" name="Content Placeholder 2">
            <a:extLst>
              <a:ext uri="{FF2B5EF4-FFF2-40B4-BE49-F238E27FC236}">
                <a16:creationId xmlns:a16="http://schemas.microsoft.com/office/drawing/2014/main" id="{138FE944-475B-CA46-54F7-92D137779344}"/>
              </a:ext>
            </a:extLst>
          </p:cNvPr>
          <p:cNvSpPr>
            <a:spLocks noGrp="1"/>
          </p:cNvSpPr>
          <p:nvPr>
            <p:ph idx="1"/>
          </p:nvPr>
        </p:nvSpPr>
        <p:spPr>
          <a:xfrm>
            <a:off x="431800" y="1142134"/>
            <a:ext cx="10515600" cy="2525976"/>
          </a:xfrm>
        </p:spPr>
        <p:txBody>
          <a:bodyPr>
            <a:normAutofit fontScale="85000" lnSpcReduction="20000"/>
          </a:bodyPr>
          <a:lstStyle/>
          <a:p>
            <a:pPr marL="0" indent="0">
              <a:buNone/>
            </a:pPr>
            <a:r>
              <a:rPr lang="en-AU" b="1" dirty="0"/>
              <a:t>#Install </a:t>
            </a:r>
            <a:r>
              <a:rPr lang="en-AU" b="1" dirty="0" err="1"/>
              <a:t>pacman</a:t>
            </a:r>
            <a:r>
              <a:rPr lang="en-AU" b="1" dirty="0"/>
              <a:t> if not already installed</a:t>
            </a:r>
          </a:p>
          <a:p>
            <a:pPr lvl="1"/>
            <a:r>
              <a:rPr lang="en-AU" dirty="0" err="1">
                <a:solidFill>
                  <a:srgbClr val="FF0000"/>
                </a:solidFill>
              </a:rPr>
              <a:t>install.packages</a:t>
            </a:r>
            <a:r>
              <a:rPr lang="en-AU" dirty="0">
                <a:solidFill>
                  <a:srgbClr val="FF0000"/>
                </a:solidFill>
              </a:rPr>
              <a:t>("</a:t>
            </a:r>
            <a:r>
              <a:rPr lang="en-AU" dirty="0" err="1">
                <a:solidFill>
                  <a:srgbClr val="FF0000"/>
                </a:solidFill>
              </a:rPr>
              <a:t>pacman</a:t>
            </a:r>
            <a:r>
              <a:rPr lang="en-AU" dirty="0">
                <a:solidFill>
                  <a:srgbClr val="FF0000"/>
                </a:solidFill>
              </a:rPr>
              <a:t>")</a:t>
            </a:r>
          </a:p>
          <a:p>
            <a:pPr lvl="1"/>
            <a:endParaRPr lang="en-AU" dirty="0"/>
          </a:p>
          <a:p>
            <a:pPr marL="0" indent="0">
              <a:buNone/>
            </a:pPr>
            <a:r>
              <a:rPr lang="en-AU" dirty="0"/>
              <a:t>#Now use </a:t>
            </a:r>
            <a:r>
              <a:rPr lang="en-AU" b="1" dirty="0" err="1"/>
              <a:t>p_load</a:t>
            </a:r>
            <a:r>
              <a:rPr lang="en-AU" b="1" dirty="0"/>
              <a:t>() </a:t>
            </a:r>
            <a:r>
              <a:rPr lang="en-AU" dirty="0"/>
              <a:t>to load </a:t>
            </a:r>
            <a:r>
              <a:rPr lang="en-AU" dirty="0" err="1"/>
              <a:t>dplyr</a:t>
            </a:r>
            <a:r>
              <a:rPr lang="en-AU" dirty="0"/>
              <a:t> and nycflights13 (installs if missing)</a:t>
            </a:r>
          </a:p>
          <a:p>
            <a:pPr lvl="1"/>
            <a:r>
              <a:rPr lang="en-AU" dirty="0" err="1">
                <a:solidFill>
                  <a:srgbClr val="FF0000"/>
                </a:solidFill>
              </a:rPr>
              <a:t>pacman</a:t>
            </a:r>
            <a:r>
              <a:rPr lang="en-AU" dirty="0">
                <a:solidFill>
                  <a:srgbClr val="FF0000"/>
                </a:solidFill>
              </a:rPr>
              <a:t>::</a:t>
            </a:r>
            <a:r>
              <a:rPr lang="en-AU" dirty="0" err="1">
                <a:solidFill>
                  <a:srgbClr val="FF0000"/>
                </a:solidFill>
              </a:rPr>
              <a:t>p_load</a:t>
            </a:r>
            <a:r>
              <a:rPr lang="en-AU" dirty="0">
                <a:solidFill>
                  <a:srgbClr val="FF0000"/>
                </a:solidFill>
              </a:rPr>
              <a:t>(</a:t>
            </a:r>
            <a:r>
              <a:rPr lang="en-AU" dirty="0" err="1">
                <a:solidFill>
                  <a:srgbClr val="FF0000"/>
                </a:solidFill>
              </a:rPr>
              <a:t>dplyr</a:t>
            </a:r>
            <a:r>
              <a:rPr lang="en-AU" dirty="0">
                <a:solidFill>
                  <a:srgbClr val="FF0000"/>
                </a:solidFill>
              </a:rPr>
              <a:t>, nycflights13)</a:t>
            </a:r>
          </a:p>
          <a:p>
            <a:pPr lvl="1"/>
            <a:endParaRPr lang="en-AU" dirty="0">
              <a:solidFill>
                <a:srgbClr val="FF0000"/>
              </a:solidFill>
            </a:endParaRPr>
          </a:p>
          <a:p>
            <a:pPr marL="0" indent="0">
              <a:buNone/>
            </a:pPr>
            <a:r>
              <a:rPr lang="en-AU" dirty="0"/>
              <a:t># you will now use the function </a:t>
            </a:r>
            <a:r>
              <a:rPr lang="en-AU" dirty="0" err="1"/>
              <a:t>p_load</a:t>
            </a:r>
            <a:r>
              <a:rPr lang="en-AU" dirty="0"/>
              <a:t>() and any package at the start of all of your scripts!</a:t>
            </a:r>
          </a:p>
          <a:p>
            <a:pPr marL="457200" lvl="1" indent="0">
              <a:buNone/>
            </a:pPr>
            <a:endParaRPr lang="en-AU" dirty="0"/>
          </a:p>
          <a:p>
            <a:endParaRPr lang="en-AU" dirty="0"/>
          </a:p>
        </p:txBody>
      </p:sp>
      <p:pic>
        <p:nvPicPr>
          <p:cNvPr id="5" name="Picture 4">
            <a:extLst>
              <a:ext uri="{FF2B5EF4-FFF2-40B4-BE49-F238E27FC236}">
                <a16:creationId xmlns:a16="http://schemas.microsoft.com/office/drawing/2014/main" id="{73DA0F81-24EC-566A-60FB-4D20D6E8334C}"/>
              </a:ext>
            </a:extLst>
          </p:cNvPr>
          <p:cNvPicPr>
            <a:picLocks noChangeAspect="1"/>
          </p:cNvPicPr>
          <p:nvPr/>
        </p:nvPicPr>
        <p:blipFill>
          <a:blip r:embed="rId2"/>
          <a:stretch>
            <a:fillRect/>
          </a:stretch>
        </p:blipFill>
        <p:spPr>
          <a:xfrm>
            <a:off x="3587531" y="3623862"/>
            <a:ext cx="7275946" cy="3065918"/>
          </a:xfrm>
          <a:prstGeom prst="rect">
            <a:avLst/>
          </a:prstGeom>
        </p:spPr>
      </p:pic>
      <p:pic>
        <p:nvPicPr>
          <p:cNvPr id="13314" name="Picture 2" descr="Let pacman Eat Up library and require | R-bloggers">
            <a:extLst>
              <a:ext uri="{FF2B5EF4-FFF2-40B4-BE49-F238E27FC236}">
                <a16:creationId xmlns:a16="http://schemas.microsoft.com/office/drawing/2014/main" id="{8D24BA60-858B-5B21-9D22-1757D3EFC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374" y="0"/>
            <a:ext cx="2060626" cy="16546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F83CC5E-40BC-2EE6-5496-E56B18C58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14" y="4053542"/>
            <a:ext cx="3210535" cy="180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1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F89D862D-3A01-CE1A-DF35-CF55D34FF092}"/>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 and Tibbles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
        <p:nvSpPr>
          <p:cNvPr id="2" name="Rectangle 2">
            <a:extLst>
              <a:ext uri="{FF2B5EF4-FFF2-40B4-BE49-F238E27FC236}">
                <a16:creationId xmlns:a16="http://schemas.microsoft.com/office/drawing/2014/main" id="{2927044F-EB21-845A-583E-F4FE7FFEF940}"/>
              </a:ext>
            </a:extLst>
          </p:cNvPr>
          <p:cNvSpPr>
            <a:spLocks noGrp="1"/>
          </p:cNvSpPr>
          <p:nvPr>
            <p:ph idx="1"/>
          </p:nvPr>
        </p:nvSpPr>
        <p:spPr/>
        <p:txBody>
          <a:bodyPr>
            <a:normAutofit/>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dirty="0"/>
              <a:t> </a:t>
            </a:r>
            <a:r>
              <a:rPr lang="en-US" altLang="en-US" dirty="0" err="1"/>
              <a:t>Contstrains</a:t>
            </a:r>
            <a:r>
              <a:rPr lang="en-US" altLang="en-US" dirty="0"/>
              <a:t> options, helps one think about data manipulation challenges.</a:t>
            </a:r>
          </a:p>
          <a:p>
            <a:pPr eaLnBrk="1"/>
            <a:r>
              <a:rPr lang="en-US" altLang="en-US" dirty="0"/>
              <a:t>Provides simple “verbs”, functions that correspond to common data manipulation tasks</a:t>
            </a:r>
          </a:p>
          <a:p>
            <a:pPr eaLnBrk="1"/>
            <a:r>
              <a:rPr lang="en-US" altLang="en-US" dirty="0"/>
              <a:t>Works efficiently and quickly</a:t>
            </a:r>
          </a:p>
          <a:p>
            <a:pPr eaLnBrk="1"/>
            <a:r>
              <a:rPr lang="en-US" altLang="en-US" dirty="0"/>
              <a:t>Utilizes objects known as </a:t>
            </a:r>
            <a:r>
              <a:rPr lang="en-US" altLang="en-US" b="1" dirty="0" err="1"/>
              <a:t>tibbles</a:t>
            </a:r>
            <a:r>
              <a:rPr lang="en-US" altLang="en-US" dirty="0"/>
              <a:t>, which can be thought of as modernized data frames</a:t>
            </a:r>
          </a:p>
          <a:p>
            <a:pPr eaLnBrk="1"/>
            <a:r>
              <a:rPr lang="en-US" altLang="en-US" dirty="0"/>
              <a:t>E.g.,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nycflights13</a:t>
            </a:r>
            <a:r>
              <a:rPr lang="en-US" altLang="en-US" dirty="0"/>
              <a:t>) is saved as a </a:t>
            </a:r>
            <a:r>
              <a:rPr lang="en-US" altLang="en-US" dirty="0" err="1"/>
              <a:t>tibble</a:t>
            </a:r>
            <a:r>
              <a:rPr lang="en-US" altLang="en-US" dirty="0"/>
              <a:t> object</a:t>
            </a:r>
          </a:p>
          <a:p>
            <a:pPr eaLnBrk="1"/>
            <a:r>
              <a:rPr lang="en-US" altLang="en-US" dirty="0"/>
              <a:t>To convert a data frame to a </a:t>
            </a:r>
            <a:r>
              <a:rPr lang="en-US" altLang="en-US" dirty="0" err="1"/>
              <a:t>tibble</a:t>
            </a:r>
            <a:r>
              <a:rPr lang="en-US" altLang="en-US" dirty="0"/>
              <a:t>, use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as_tibble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endParaRPr lang="en-US" altLang="en-US" dirty="0"/>
          </a:p>
        </p:txBody>
      </p:sp>
      <p:pic>
        <p:nvPicPr>
          <p:cNvPr id="3" name="Picture 2" descr="Data transformation with dplyr – Introduction to Open Data ...">
            <a:extLst>
              <a:ext uri="{FF2B5EF4-FFF2-40B4-BE49-F238E27FC236}">
                <a16:creationId xmlns:a16="http://schemas.microsoft.com/office/drawing/2014/main" id="{99FECA3D-B85B-528D-EED6-26A170DCB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2491396E-E1AF-7BB1-208E-75F992407406}"/>
              </a:ext>
            </a:extLst>
          </p:cNvPr>
          <p:cNvSpPr>
            <a:spLocks noGrp="1"/>
          </p:cNvSpPr>
          <p:nvPr>
            <p:ph type="title"/>
          </p:nvPr>
        </p:nvSpPr>
        <p:spPr/>
        <p:txBody>
          <a:bodyPr/>
          <a:lstStyle/>
          <a:p>
            <a:pPr eaLnBrk="1"/>
            <a:r>
              <a:rPr lang="en-US" altLang="en-US"/>
              <a:t>Single Table Verbs</a:t>
            </a:r>
          </a:p>
        </p:txBody>
      </p:sp>
      <p:sp>
        <p:nvSpPr>
          <p:cNvPr id="2" name="Rectangle 2">
            <a:extLst>
              <a:ext uri="{FF2B5EF4-FFF2-40B4-BE49-F238E27FC236}">
                <a16:creationId xmlns:a16="http://schemas.microsoft.com/office/drawing/2014/main" id="{31CD61AC-CA91-610E-FDAA-B704D0D2888F}"/>
              </a:ext>
            </a:extLst>
          </p:cNvPr>
          <p:cNvSpPr>
            <a:spLocks noGrp="1"/>
          </p:cNvSpPr>
          <p:nvPr>
            <p:ph idx="1"/>
          </p:nvPr>
        </p:nvSpPr>
        <p:spPr>
          <a:xfrm>
            <a:off x="2155627" y="1716882"/>
            <a:ext cx="7804547" cy="1088306"/>
          </a:xfrm>
        </p:spPr>
        <p:txBody>
          <a:bodyPr>
            <a:noAutofit/>
          </a:bodyPr>
          <a:lstStyle/>
          <a:p>
            <a:pPr marL="250022" indent="-250022" defTabSz="328154">
              <a:spcBef>
                <a:spcPts val="352"/>
              </a:spcBef>
            </a:pPr>
            <a:r>
              <a:rPr lang="en-US" altLang="en-US" sz="2000" dirty="0" err="1"/>
              <a:t>dplyr</a:t>
            </a:r>
            <a:r>
              <a:rPr lang="en-US" altLang="en-US" sz="2000" dirty="0"/>
              <a:t> aims to provide a function for each basic task of data manipulation.</a:t>
            </a:r>
          </a:p>
          <a:p>
            <a:pPr marL="250022" indent="-250022" defTabSz="328154">
              <a:spcBef>
                <a:spcPts val="352"/>
              </a:spcBef>
            </a:pPr>
            <a:r>
              <a:rPr lang="en-US" altLang="en-US" sz="2000" dirty="0"/>
              <a:t>As in base R, all the output of all of these functions can be stored as an object in the workspace.</a:t>
            </a:r>
          </a:p>
        </p:txBody>
      </p:sp>
      <p:graphicFrame>
        <p:nvGraphicFramePr>
          <p:cNvPr id="13315" name="Group 3">
            <a:extLst>
              <a:ext uri="{FF2B5EF4-FFF2-40B4-BE49-F238E27FC236}">
                <a16:creationId xmlns:a16="http://schemas.microsoft.com/office/drawing/2014/main" id="{512CA3FE-8C4F-86BF-3093-55FC2844628C}"/>
              </a:ext>
            </a:extLst>
          </p:cNvPr>
          <p:cNvGraphicFramePr>
            <a:graphicFrameLocks noGrp="1"/>
          </p:cNvGraphicFramePr>
          <p:nvPr/>
        </p:nvGraphicFramePr>
        <p:xfrm>
          <a:off x="2583285" y="3034978"/>
          <a:ext cx="7025431" cy="3193478"/>
        </p:xfrm>
        <a:graphic>
          <a:graphicData uri="http://schemas.openxmlformats.org/drawingml/2006/table">
            <a:tbl>
              <a:tblPr/>
              <a:tblGrid>
                <a:gridCol w="3512715">
                  <a:extLst>
                    <a:ext uri="{9D8B030D-6E8A-4147-A177-3AD203B41FA5}">
                      <a16:colId xmlns:a16="http://schemas.microsoft.com/office/drawing/2014/main" val="20000"/>
                    </a:ext>
                  </a:extLst>
                </a:gridCol>
                <a:gridCol w="3512716">
                  <a:extLst>
                    <a:ext uri="{9D8B030D-6E8A-4147-A177-3AD203B41FA5}">
                      <a16:colId xmlns:a16="http://schemas.microsoft.com/office/drawing/2014/main" val="20001"/>
                    </a:ext>
                  </a:extLst>
                </a:gridCol>
              </a:tblGrid>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filter()</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Select cases based on their values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arrange()</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Reorder based on values of a variable</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1"/>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select() </a:t>
                      </a:r>
                      <a:r>
                        <a:rPr kumimoji="0" lang="en-US" altLang="en-US" sz="1500" b="0" i="0" u="none" strike="noStrike" cap="none" normalizeH="0" baseline="0" dirty="0">
                          <a:ln>
                            <a:noFill/>
                          </a:ln>
                          <a:solidFill>
                            <a:srgbClr val="000000"/>
                          </a:solidFill>
                          <a:effectLst/>
                          <a:latin typeface="Helvetica Neue" charset="0"/>
                          <a:ea typeface="Helvetica Neue" charset="0"/>
                          <a:cs typeface="Helvetica Neue" charset="0"/>
                          <a:sym typeface="Helvetica Neue" charset="0"/>
                        </a:rPr>
                        <a:t>and</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rename()</a:t>
                      </a: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Select variables based on their names.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2"/>
                  </a:ext>
                </a:extLst>
              </a:tr>
              <a:tr h="542963">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mutate() </a:t>
                      </a:r>
                      <a:r>
                        <a:rPr kumimoji="0" lang="en-US" altLang="en-US" sz="1500" b="0" i="0" u="none" strike="noStrike" cap="none" normalizeH="0" baseline="0" dirty="0">
                          <a:ln>
                            <a:noFill/>
                          </a:ln>
                          <a:solidFill>
                            <a:srgbClr val="000000"/>
                          </a:solidFill>
                          <a:effectLst/>
                          <a:latin typeface="Helvetica Neue" charset="0"/>
                          <a:ea typeface="Helvetica Neue" charset="0"/>
                          <a:cs typeface="Helvetica Neue" charset="0"/>
                          <a:sym typeface="Helvetica Neue" charset="0"/>
                        </a:rPr>
                        <a:t>and</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transmute()</a:t>
                      </a: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Add new variables that are functions of existing variables.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3"/>
                  </a:ext>
                </a:extLst>
              </a:tr>
              <a:tr h="542963">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summarise</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Condense multiple values to a single value</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sample_n</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and </a:t>
                      </a: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sample_frac</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Take random samples.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5"/>
                  </a:ext>
                </a:extLst>
              </a:tr>
            </a:tbl>
          </a:graphicData>
        </a:graphic>
      </p:graphicFrame>
      <p:pic>
        <p:nvPicPr>
          <p:cNvPr id="3" name="Picture 2" descr="Data transformation with dplyr – Introduction to Open Data ...">
            <a:extLst>
              <a:ext uri="{FF2B5EF4-FFF2-40B4-BE49-F238E27FC236}">
                <a16:creationId xmlns:a16="http://schemas.microsoft.com/office/drawing/2014/main" id="{E2014F9B-1EF7-4465-84EB-A9D84C207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347389FC-6FC5-510B-F216-FC52A733F919}"/>
              </a:ext>
            </a:extLst>
          </p:cNvPr>
          <p:cNvSpPr>
            <a:spLocks noGrp="1"/>
          </p:cNvSpPr>
          <p:nvPr>
            <p:ph type="title"/>
          </p:nvPr>
        </p:nvSpPr>
        <p:spPr>
          <a:xfrm>
            <a:off x="186559" y="0"/>
            <a:ext cx="10515600" cy="1325563"/>
          </a:xfrm>
        </p:spPr>
        <p:txBody>
          <a:bodyPr/>
          <a:lstStyle/>
          <a:p>
            <a:pPr eaLnBrk="1"/>
            <a:r>
              <a:rPr lang="en-US" altLang="en-US" dirty="0"/>
              <a:t>Data: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nycflights13</a:t>
            </a:r>
            <a:endParaRPr lang="en-US" altLang="en-US" dirty="0"/>
          </a:p>
        </p:txBody>
      </p:sp>
      <p:sp>
        <p:nvSpPr>
          <p:cNvPr id="2" name="Rectangle 2">
            <a:extLst>
              <a:ext uri="{FF2B5EF4-FFF2-40B4-BE49-F238E27FC236}">
                <a16:creationId xmlns:a16="http://schemas.microsoft.com/office/drawing/2014/main" id="{3B08FFBC-9C62-D2B2-C3E0-56A82DB651C8}"/>
              </a:ext>
            </a:extLst>
          </p:cNvPr>
          <p:cNvSpPr>
            <a:spLocks noGrp="1"/>
          </p:cNvSpPr>
          <p:nvPr>
            <p:ph idx="1"/>
          </p:nvPr>
        </p:nvSpPr>
        <p:spPr>
          <a:xfrm>
            <a:off x="126124" y="1214438"/>
            <a:ext cx="11669635" cy="5259514"/>
          </a:xfrm>
        </p:spPr>
        <p:txBody>
          <a:bodyPr>
            <a:normAutofit fontScale="92500"/>
          </a:bodyPr>
          <a:lstStyle/>
          <a:p>
            <a:pPr eaLnBrk="1"/>
            <a:r>
              <a:rPr lang="en-US" altLang="en-US" dirty="0"/>
              <a:t>We’ll explore all this through the example of the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nycflights13</a:t>
            </a:r>
            <a:r>
              <a:rPr lang="en-US" altLang="en-US" dirty="0"/>
              <a:t>) data set, which contains info on all 336,776 flights that departed from NYC in 2013.</a:t>
            </a:r>
          </a:p>
          <a:p>
            <a:pPr eaLnBrk="1"/>
            <a:r>
              <a:rPr lang="en-US" altLang="en-US" dirty="0"/>
              <a:t>Install the package.</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install.packages</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(nycflights13)</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library(nycflights13)</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flights</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a:t>#inspect data set</a:t>
            </a:r>
          </a:p>
          <a:p>
            <a:pPr marL="457200" lvl="1" indent="0" eaLnBrk="1">
              <a:buNone/>
            </a:pPr>
            <a:endParaRPr lang="en-US" altLang="en-US" dirty="0"/>
          </a:p>
          <a:p>
            <a:pPr marL="0" indent="0">
              <a:buNone/>
            </a:pPr>
            <a:r>
              <a:rPr lang="en-US" altLang="en-US" b="1" dirty="0"/>
              <a:t>Stop and check</a:t>
            </a:r>
          </a:p>
          <a:p>
            <a:pPr eaLnBrk="1"/>
            <a:r>
              <a:rPr lang="en-US" altLang="en-US" dirty="0"/>
              <a:t>Is flights a data frame or a list?</a:t>
            </a:r>
          </a:p>
          <a:p>
            <a:pPr eaLnBrk="1"/>
            <a:r>
              <a:rPr lang="en-US" altLang="en-US" dirty="0"/>
              <a:t>How many columns are there? </a:t>
            </a:r>
          </a:p>
          <a:p>
            <a:pPr eaLnBrk="1"/>
            <a:r>
              <a:rPr lang="en-US" altLang="en-US" dirty="0"/>
              <a:t>How many rows?</a:t>
            </a:r>
          </a:p>
          <a:p>
            <a:pPr eaLnBrk="1"/>
            <a:r>
              <a:rPr lang="en-US" altLang="en-US" dirty="0"/>
              <a:t>how many columns are numeric?</a:t>
            </a:r>
          </a:p>
          <a:p>
            <a:pPr eaLnBrk="1"/>
            <a:endParaRPr lang="en-US" altLang="en-US" dirty="0">
              <a:solidFill>
                <a:srgbClr val="0076BA"/>
              </a:solidFill>
            </a:endParaRPr>
          </a:p>
        </p:txBody>
      </p:sp>
      <p:pic>
        <p:nvPicPr>
          <p:cNvPr id="14340" name="Picture 3">
            <a:extLst>
              <a:ext uri="{FF2B5EF4-FFF2-40B4-BE49-F238E27FC236}">
                <a16:creationId xmlns:a16="http://schemas.microsoft.com/office/drawing/2014/main" id="{D7F6EEC9-0EFC-764C-BE7B-6FFC6FDDBA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93624" y="3983623"/>
            <a:ext cx="4263224" cy="2395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a:extLst>
              <a:ext uri="{FF2B5EF4-FFF2-40B4-BE49-F238E27FC236}">
                <a16:creationId xmlns:a16="http://schemas.microsoft.com/office/drawing/2014/main" id="{F031E4E8-9002-C89F-4D3A-485FD211CF5C}"/>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B4786F4D-35DC-4209-02D4-15E2E41B8BDB}"/>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1510" name="Picture 6" descr="Matrix wallpaper gif">
            <a:extLst>
              <a:ext uri="{FF2B5EF4-FFF2-40B4-BE49-F238E27FC236}">
                <a16:creationId xmlns:a16="http://schemas.microsoft.com/office/drawing/2014/main" id="{293A3FF5-A1ED-FE13-3A08-77EF1AF94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620" y="3429000"/>
            <a:ext cx="5465380" cy="30742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2962C222-C698-1D3A-5553-AC7318368EA1}"/>
              </a:ext>
            </a:extLst>
          </p:cNvPr>
          <p:cNvSpPr>
            <a:spLocks noGrp="1"/>
          </p:cNvSpPr>
          <p:nvPr>
            <p:ph type="title"/>
          </p:nvPr>
        </p:nvSpPr>
        <p:spPr/>
        <p:txBody>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filter()</a:t>
            </a:r>
          </a:p>
        </p:txBody>
      </p:sp>
      <p:sp>
        <p:nvSpPr>
          <p:cNvPr id="2" name="Rectangle 2">
            <a:extLst>
              <a:ext uri="{FF2B5EF4-FFF2-40B4-BE49-F238E27FC236}">
                <a16:creationId xmlns:a16="http://schemas.microsoft.com/office/drawing/2014/main" id="{55E00976-1ABE-F879-757D-18E85C6F320D}"/>
              </a:ext>
            </a:extLst>
          </p:cNvPr>
          <p:cNvSpPr>
            <a:spLocks noGrp="1"/>
          </p:cNvSpPr>
          <p:nvPr>
            <p:ph idx="1"/>
          </p:nvPr>
        </p:nvSpPr>
        <p:spPr>
          <a:xfrm>
            <a:off x="557049" y="1544724"/>
            <a:ext cx="10152992" cy="4835055"/>
          </a:xfrm>
        </p:spPr>
        <p:txBody>
          <a:bodyPr>
            <a:normAutofit/>
          </a:bodyPr>
          <a:lstStyle/>
          <a:p>
            <a:pPr marL="305831" indent="-305831" defTabSz="401822">
              <a:spcBef>
                <a:spcPts val="422"/>
              </a:spcBef>
            </a:pP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filter()</a:t>
            </a:r>
            <a:r>
              <a:rPr lang="en-US" altLang="en-US" sz="2300" dirty="0"/>
              <a:t> allows us to </a:t>
            </a:r>
            <a:r>
              <a:rPr lang="en-US" altLang="en-US" sz="2300" b="1" dirty="0"/>
              <a:t>select a subset of a </a:t>
            </a:r>
            <a:r>
              <a:rPr lang="en-US" altLang="en-US" sz="2300" b="1" dirty="0" err="1"/>
              <a:t>tibble</a:t>
            </a:r>
            <a:r>
              <a:rPr lang="en-US" altLang="en-US" sz="2300" dirty="0"/>
              <a:t>. The first argument is the </a:t>
            </a:r>
            <a:r>
              <a:rPr lang="en-US" altLang="en-US" sz="2300" dirty="0" err="1"/>
              <a:t>tibble</a:t>
            </a:r>
            <a:r>
              <a:rPr lang="en-US" altLang="en-US" sz="2300" dirty="0"/>
              <a:t> object, and the subsequent arguments are logical expressions for the data, separated by commas.</a:t>
            </a:r>
          </a:p>
          <a:p>
            <a:pPr marL="305831" indent="-305831" defTabSz="401822">
              <a:spcBef>
                <a:spcPts val="422"/>
              </a:spcBef>
            </a:pPr>
            <a:endParaRPr lang="en-US" altLang="en-US" sz="2300" dirty="0"/>
          </a:p>
          <a:p>
            <a:pPr marL="305831" indent="-305831" defTabSz="401822">
              <a:spcBef>
                <a:spcPts val="422"/>
              </a:spcBef>
            </a:pPr>
            <a:r>
              <a:rPr lang="en-US" altLang="en-US" sz="2300" dirty="0"/>
              <a:t>The function returns all data for which all logical statements are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TRUE</a:t>
            </a:r>
            <a:r>
              <a:rPr lang="en-US" altLang="en-US" sz="2300" dirty="0"/>
              <a:t>.</a:t>
            </a:r>
          </a:p>
          <a:p>
            <a:pPr marL="0" indent="0" defTabSz="401822">
              <a:spcBef>
                <a:spcPts val="422"/>
              </a:spcBef>
              <a:buNone/>
            </a:pPr>
            <a:endParaRPr lang="en-US" altLang="en-US" sz="2300" dirty="0"/>
          </a:p>
          <a:p>
            <a:pPr marL="0" indent="0" defTabSz="401822">
              <a:spcBef>
                <a:spcPts val="422"/>
              </a:spcBef>
              <a:buNone/>
            </a:pPr>
            <a:r>
              <a:rPr lang="en-US" altLang="en-US" sz="2300" dirty="0"/>
              <a:t># E.g., select all flights on January 1st:</a:t>
            </a:r>
          </a:p>
          <a:p>
            <a:pPr marL="611662" lvl="1" indent="-305831" defTabSz="401822">
              <a:spcBef>
                <a:spcPts val="422"/>
              </a:spcBef>
              <a:buFontTx/>
              <a:buChar char="‣"/>
            </a:pPr>
            <a:r>
              <a:rPr lang="en-US" altLang="en-US" sz="2300" dirty="0">
                <a:solidFill>
                  <a:srgbClr val="FF0000"/>
                </a:solidFill>
                <a:latin typeface="Aptos" panose="020B0004020202020204" pitchFamily="34" charset="0"/>
                <a:ea typeface="Monaco" pitchFamily="2" charset="77"/>
                <a:cs typeface="Monaco" pitchFamily="2" charset="77"/>
                <a:sym typeface="Monaco" pitchFamily="2" charset="77"/>
              </a:rPr>
              <a:t>filter(flights, month==1,day==1)</a:t>
            </a:r>
          </a:p>
          <a:p>
            <a:pPr marL="305831" lvl="1" indent="0" defTabSz="401822">
              <a:spcBef>
                <a:spcPts val="422"/>
              </a:spcBef>
              <a:buNone/>
            </a:pPr>
            <a:endPar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endParaRPr>
          </a:p>
          <a:p>
            <a:pPr marL="305831" indent="-305831" defTabSz="401822">
              <a:spcBef>
                <a:spcPts val="422"/>
              </a:spcBef>
            </a:pPr>
            <a:r>
              <a:rPr lang="en-US" altLang="en-US" sz="2300" dirty="0"/>
              <a:t>Roughly equivalent to R-base code</a:t>
            </a:r>
          </a:p>
          <a:p>
            <a:pPr marL="611662" lvl="1" indent="-305831" defTabSz="401822">
              <a:spcBef>
                <a:spcPts val="422"/>
              </a:spcBef>
              <a:buFontTx/>
              <a:buChar char="‣"/>
            </a:pP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300" dirty="0" err="1">
                <a:solidFill>
                  <a:srgbClr val="0076BA"/>
                </a:solidFill>
                <a:latin typeface="Aptos" panose="020B0004020202020204" pitchFamily="34" charset="0"/>
                <a:ea typeface="Monaco" pitchFamily="2" charset="77"/>
                <a:cs typeface="Monaco" pitchFamily="2" charset="77"/>
                <a:sym typeface="Monaco" pitchFamily="2" charset="77"/>
              </a:rPr>
              <a:t>flights$month</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==1 &amp; </a:t>
            </a:r>
            <a:r>
              <a:rPr lang="en-US" altLang="en-US" sz="2300" dirty="0" err="1">
                <a:solidFill>
                  <a:srgbClr val="0076BA"/>
                </a:solidFill>
                <a:latin typeface="Aptos" panose="020B0004020202020204" pitchFamily="34" charset="0"/>
                <a:ea typeface="Monaco" pitchFamily="2" charset="77"/>
                <a:cs typeface="Monaco" pitchFamily="2" charset="77"/>
                <a:sym typeface="Monaco" pitchFamily="2" charset="77"/>
              </a:rPr>
              <a:t>flights$day</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==1]… Yuck</a:t>
            </a:r>
          </a:p>
          <a:p>
            <a:pPr marL="305831" lvl="1" indent="0" defTabSz="401822">
              <a:spcBef>
                <a:spcPts val="422"/>
              </a:spcBef>
              <a:buNone/>
            </a:pPr>
            <a:endPar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endParaRPr>
          </a:p>
          <a:p>
            <a:pPr marL="305831" indent="-305831" defTabSz="401822">
              <a:spcBef>
                <a:spcPts val="422"/>
              </a:spcBef>
            </a:pPr>
            <a:r>
              <a:rPr lang="en-US" altLang="en-US" sz="2300" dirty="0"/>
              <a:t>When using </a:t>
            </a:r>
            <a:r>
              <a:rPr lang="en-US" altLang="en-US" sz="2300" dirty="0" err="1">
                <a:solidFill>
                  <a:srgbClr val="0076BA"/>
                </a:solidFill>
              </a:rPr>
              <a:t>dplyr</a:t>
            </a:r>
            <a:r>
              <a:rPr lang="en-US" altLang="en-US" sz="2300" dirty="0"/>
              <a:t> functions, do not need to use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attach()</a:t>
            </a:r>
            <a:r>
              <a:rPr lang="en-US" altLang="en-US" sz="2300" dirty="0"/>
              <a:t> or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300" dirty="0"/>
              <a:t> notation</a:t>
            </a:r>
            <a:r>
              <a:rPr lang="en-US" altLang="en-US" sz="2180" dirty="0"/>
              <a:t>.</a:t>
            </a:r>
          </a:p>
        </p:txBody>
      </p:sp>
      <p:pic>
        <p:nvPicPr>
          <p:cNvPr id="3" name="Picture 2" descr="Data transformation with dplyr – Introduction to Open Data ...">
            <a:extLst>
              <a:ext uri="{FF2B5EF4-FFF2-40B4-BE49-F238E27FC236}">
                <a16:creationId xmlns:a16="http://schemas.microsoft.com/office/drawing/2014/main" id="{47E7927B-9B21-C6DC-E576-876419CA6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filter() and slice() functions in R from dplyr ▶️ [Select Rows]">
            <a:extLst>
              <a:ext uri="{FF2B5EF4-FFF2-40B4-BE49-F238E27FC236}">
                <a16:creationId xmlns:a16="http://schemas.microsoft.com/office/drawing/2014/main" id="{E2371527-AC67-1124-FE61-69E934B47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0044" y="3337909"/>
            <a:ext cx="3766645" cy="2511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2E2FA978-3EC2-30D5-5484-EB3FA14FDE38}"/>
              </a:ext>
            </a:extLst>
          </p:cNvPr>
          <p:cNvSpPr>
            <a:spLocks noGrp="1"/>
          </p:cNvSpPr>
          <p:nvPr>
            <p:ph type="title"/>
          </p:nvPr>
        </p:nvSpPr>
        <p:spPr>
          <a:xfrm>
            <a:off x="2193727" y="169664"/>
            <a:ext cx="7804547" cy="1518047"/>
          </a:xfrm>
        </p:spPr>
        <p:txBody>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arrange()</a:t>
            </a:r>
          </a:p>
        </p:txBody>
      </p:sp>
      <p:sp>
        <p:nvSpPr>
          <p:cNvPr id="2" name="Rectangle 2">
            <a:extLst>
              <a:ext uri="{FF2B5EF4-FFF2-40B4-BE49-F238E27FC236}">
                <a16:creationId xmlns:a16="http://schemas.microsoft.com/office/drawing/2014/main" id="{F00BCE05-B8BE-835C-79B0-8EC936B742DF}"/>
              </a:ext>
            </a:extLst>
          </p:cNvPr>
          <p:cNvSpPr>
            <a:spLocks noGrp="1"/>
          </p:cNvSpPr>
          <p:nvPr>
            <p:ph idx="1"/>
          </p:nvPr>
        </p:nvSpPr>
        <p:spPr>
          <a:xfrm>
            <a:off x="295791" y="1394498"/>
            <a:ext cx="9342195" cy="5058647"/>
          </a:xfrm>
        </p:spPr>
        <p:txBody>
          <a:bodyPr>
            <a:normAutofit/>
          </a:bodyPr>
          <a:lstStyle/>
          <a:p>
            <a:pPr marL="265649" indent="-265649" defTabSz="348245">
              <a:spcBef>
                <a:spcPts val="352"/>
              </a:spcBef>
            </a:pP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arrange()</a:t>
            </a:r>
            <a:r>
              <a:rPr lang="en-US" altLang="en-US" sz="1898" dirty="0"/>
              <a:t> works similarly to </a:t>
            </a: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filter()</a:t>
            </a:r>
            <a:r>
              <a:rPr lang="en-US" altLang="en-US" sz="1898" dirty="0"/>
              <a:t>, except that it </a:t>
            </a:r>
            <a:r>
              <a:rPr lang="en-US" altLang="en-US" sz="1898" b="1" dirty="0"/>
              <a:t>reorders rows according to the ordering of one or more particular variables</a:t>
            </a:r>
            <a:r>
              <a:rPr lang="en-US" altLang="en-US" sz="1898" dirty="0"/>
              <a:t> instead of </a:t>
            </a:r>
            <a:r>
              <a:rPr lang="en-US" altLang="en-US" sz="1898" dirty="0" err="1"/>
              <a:t>subsetting</a:t>
            </a:r>
            <a:r>
              <a:rPr lang="en-US" altLang="en-US" sz="1898" dirty="0"/>
              <a:t> them.</a:t>
            </a:r>
          </a:p>
          <a:p>
            <a:pPr marL="0" indent="0" defTabSz="348245">
              <a:spcBef>
                <a:spcPts val="352"/>
              </a:spcBef>
              <a:buNone/>
            </a:pPr>
            <a:endParaRPr lang="en-US" altLang="en-US" sz="1898" dirty="0"/>
          </a:p>
          <a:p>
            <a:pPr marL="265649" indent="-265649" defTabSz="348245">
              <a:spcBef>
                <a:spcPts val="352"/>
              </a:spcBef>
            </a:pPr>
            <a:r>
              <a:rPr lang="en-US" altLang="en-US" sz="1898" dirty="0"/>
              <a:t>First argument is the </a:t>
            </a:r>
            <a:r>
              <a:rPr lang="en-US" altLang="en-US" sz="1898" dirty="0" err="1"/>
              <a:t>tibble</a:t>
            </a:r>
            <a:r>
              <a:rPr lang="en-US" altLang="en-US" sz="1898" dirty="0"/>
              <a:t>, the second argument is the reordering variable, and subsequent arguments are variables that break ties of the variable immediately preceding them.</a:t>
            </a:r>
          </a:p>
          <a:p>
            <a:pPr marL="0" indent="0" defTabSz="348245">
              <a:spcBef>
                <a:spcPts val="352"/>
              </a:spcBef>
              <a:buNone/>
            </a:pPr>
            <a:endParaRPr lang="en-US" altLang="en-US" sz="1898" dirty="0"/>
          </a:p>
          <a:p>
            <a:pPr marL="0" indent="0" defTabSz="348245">
              <a:spcBef>
                <a:spcPts val="352"/>
              </a:spcBef>
              <a:buNone/>
            </a:pPr>
            <a:r>
              <a:rPr lang="en-US" altLang="en-US" sz="1898" dirty="0"/>
              <a:t># E.g., sort by scheduled departure time (</a:t>
            </a:r>
            <a:r>
              <a:rPr lang="en-US" altLang="en-US" sz="1898" dirty="0" err="1">
                <a:solidFill>
                  <a:srgbClr val="0076BA"/>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t>), using departure delay (</a:t>
            </a:r>
            <a:r>
              <a:rPr lang="en-US" altLang="en-US" sz="1898" dirty="0" err="1">
                <a:solidFill>
                  <a:srgbClr val="0076BA"/>
                </a:solidFill>
                <a:latin typeface="Aptos" panose="020B0004020202020204" pitchFamily="34" charset="0"/>
                <a:ea typeface="Monaco" pitchFamily="2" charset="77"/>
                <a:cs typeface="Monaco" pitchFamily="2" charset="77"/>
                <a:sym typeface="Monaco" pitchFamily="2" charset="77"/>
              </a:rPr>
              <a:t>dep_delay</a:t>
            </a:r>
            <a:r>
              <a:rPr lang="en-US" altLang="en-US" sz="1898" dirty="0"/>
              <a:t>)  # to break ties:</a:t>
            </a:r>
          </a:p>
          <a:p>
            <a:pPr marL="531298" lvl="1" indent="-265649" defTabSz="348245">
              <a:spcBef>
                <a:spcPts val="352"/>
              </a:spcBef>
              <a:buFontTx/>
              <a:buChar char="‣"/>
            </a:pP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arrange(flights,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t>
            </a:r>
          </a:p>
          <a:p>
            <a:pPr marL="265649" lvl="1" indent="0" defTabSz="348245">
              <a:spcBef>
                <a:spcPts val="352"/>
              </a:spcBef>
              <a:buNone/>
            </a:pPr>
            <a:endPar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defTabSz="348245">
              <a:spcBef>
                <a:spcPts val="352"/>
              </a:spcBef>
              <a:buClr>
                <a:srgbClr val="000000"/>
              </a:buClr>
              <a:buNone/>
            </a:pPr>
            <a:r>
              <a:rPr lang="en-US" altLang="en-US" sz="1898" dirty="0"/>
              <a:t># Use </a:t>
            </a: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desc()</a:t>
            </a:r>
            <a:r>
              <a:rPr lang="en-US" altLang="en-US" sz="1898" dirty="0"/>
              <a:t> on one of the reordering variables to sort by descending                                                                            # order of that variable:</a:t>
            </a:r>
          </a:p>
          <a:p>
            <a:pPr marL="531298" lvl="1" indent="-265649" defTabSz="348245">
              <a:spcBef>
                <a:spcPts val="352"/>
              </a:spcBef>
              <a:buFontTx/>
              <a:buChar char="‣"/>
            </a:pP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arrange(flights, desc(</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t>
            </a:r>
          </a:p>
          <a:p>
            <a:pPr marL="265649" lvl="1" indent="0" defTabSz="348245">
              <a:spcBef>
                <a:spcPts val="352"/>
              </a:spcBef>
              <a:buNone/>
            </a:pPr>
            <a:endPar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endParaRPr>
          </a:p>
          <a:p>
            <a:pPr marL="265649" indent="-265649" defTabSz="348245">
              <a:spcBef>
                <a:spcPts val="352"/>
              </a:spcBef>
            </a:pPr>
            <a:r>
              <a:rPr lang="en-US" altLang="en-US" sz="1898" dirty="0"/>
              <a:t>Can reorder by as many variables as you like!</a:t>
            </a:r>
          </a:p>
        </p:txBody>
      </p:sp>
      <p:pic>
        <p:nvPicPr>
          <p:cNvPr id="3" name="Picture 2" descr="Data transformation with dplyr – Introduction to Open Data ...">
            <a:extLst>
              <a:ext uri="{FF2B5EF4-FFF2-40B4-BE49-F238E27FC236}">
                <a16:creationId xmlns:a16="http://schemas.microsoft.com/office/drawing/2014/main" id="{D8F3397E-7F5D-F0E5-C485-E1DBB34E0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rrange() function in R from dplyr ▶️ [Order Rows]">
            <a:extLst>
              <a:ext uri="{FF2B5EF4-FFF2-40B4-BE49-F238E27FC236}">
                <a16:creationId xmlns:a16="http://schemas.microsoft.com/office/drawing/2014/main" id="{2C64A3D3-BAD8-22D0-111F-CB7AAC0AB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959" y="3781973"/>
            <a:ext cx="4614041" cy="30760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C4D40BBF-C41D-5F8C-D29A-927AC5A82E19}"/>
              </a:ext>
            </a:extLst>
          </p:cNvPr>
          <p:cNvSpPr>
            <a:spLocks noGrp="1"/>
          </p:cNvSpPr>
          <p:nvPr>
            <p:ph type="title"/>
          </p:nvPr>
        </p:nvSpPr>
        <p:spPr/>
        <p:txBody>
          <a:bodyPr>
            <a:normAutofit/>
          </a:body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select() </a:t>
            </a:r>
            <a:r>
              <a:rPr lang="en-US" altLang="en-US" sz="4781"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781" dirty="0">
                <a:latin typeface="Aptos" panose="020B0004020202020204" pitchFamily="34" charset="0"/>
                <a:ea typeface="Monaco" pitchFamily="2" charset="77"/>
                <a:cs typeface="Monaco" pitchFamily="2" charset="77"/>
                <a:sym typeface="Monaco" pitchFamily="2" charset="77"/>
              </a:rPr>
              <a:t> </a:t>
            </a:r>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rename()</a:t>
            </a:r>
          </a:p>
        </p:txBody>
      </p:sp>
      <p:sp>
        <p:nvSpPr>
          <p:cNvPr id="2" name="Rectangle 2">
            <a:extLst>
              <a:ext uri="{FF2B5EF4-FFF2-40B4-BE49-F238E27FC236}">
                <a16:creationId xmlns:a16="http://schemas.microsoft.com/office/drawing/2014/main" id="{1BFFD394-159E-CAF9-85FB-DB066356B8FC}"/>
              </a:ext>
            </a:extLst>
          </p:cNvPr>
          <p:cNvSpPr>
            <a:spLocks noGrp="1"/>
          </p:cNvSpPr>
          <p:nvPr>
            <p:ph idx="1"/>
          </p:nvPr>
        </p:nvSpPr>
        <p:spPr>
          <a:xfrm>
            <a:off x="378373" y="1576552"/>
            <a:ext cx="8933793" cy="4665299"/>
          </a:xfrm>
        </p:spPr>
        <p:txBody>
          <a:bodyPr>
            <a:normAutofit fontScale="92500" lnSpcReduction="20000"/>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a:t> allows us to subset the data by selecting the columns/variables that we’re interested in. As before, the first argument is the </a:t>
            </a:r>
            <a:r>
              <a:rPr lang="en-US" altLang="en-US" dirty="0" err="1"/>
              <a:t>tibble</a:t>
            </a:r>
            <a:r>
              <a:rPr lang="en-US" altLang="en-US" dirty="0"/>
              <a:t>, and the subsequent arguments are the variables we wish to select.</a:t>
            </a:r>
          </a:p>
          <a:p>
            <a:pPr marL="0" indent="0" eaLnBrk="1">
              <a:buNone/>
            </a:pPr>
            <a:endParaRPr lang="en-US" altLang="en-US" dirty="0"/>
          </a:p>
          <a:p>
            <a:pPr marL="0" indent="0" eaLnBrk="1">
              <a:buNone/>
            </a:pPr>
            <a:r>
              <a:rPr lang="en-US" altLang="en-US" dirty="0"/>
              <a:t># select only date-related variables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year</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month</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day</a:t>
            </a:r>
            <a:r>
              <a:rPr lang="en-US" altLang="en-US" dirty="0"/>
              <a:t>):</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year, month, day)</a:t>
            </a:r>
          </a:p>
          <a:p>
            <a:pPr marL="457200" lvl="1" indent="0" eaLnBrk="1">
              <a:buNone/>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marL="0" indent="0">
              <a:buNone/>
            </a:pPr>
            <a:r>
              <a:rPr lang="en-US" altLang="en-US" dirty="0"/>
              <a:t>#select all variables between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year</a:t>
            </a:r>
            <a:r>
              <a:rPr lang="en-US" altLang="en-US" dirty="0"/>
              <a:t> and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day</a:t>
            </a:r>
            <a:r>
              <a:rPr lang="en-US" altLang="en-US" dirty="0"/>
              <a:t>, inclusive</a:t>
            </a: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year:day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marL="457200" lvl="1" indent="0" eaLnBrk="1">
              <a:buNone/>
            </a:pPr>
            <a:endParaRPr lang="en-US" altLang="en-US" dirty="0"/>
          </a:p>
          <a:p>
            <a:pPr marL="0" indent="0" eaLnBrk="1">
              <a:buNone/>
            </a:pPr>
            <a:r>
              <a:rPr lang="en-US" altLang="en-US" dirty="0"/>
              <a:t># select all variables except date-related variables:</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year:day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p:txBody>
      </p:sp>
      <p:pic>
        <p:nvPicPr>
          <p:cNvPr id="3" name="Picture 2" descr="Data transformation with dplyr – Introduction to Open Data ...">
            <a:extLst>
              <a:ext uri="{FF2B5EF4-FFF2-40B4-BE49-F238E27FC236}">
                <a16:creationId xmlns:a16="http://schemas.microsoft.com/office/drawing/2014/main" id="{95159067-ACFA-54B5-7908-7B207189B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elect() function in R from dplyr ▶️ [Keep or Drop Columns]">
            <a:extLst>
              <a:ext uri="{FF2B5EF4-FFF2-40B4-BE49-F238E27FC236}">
                <a16:creationId xmlns:a16="http://schemas.microsoft.com/office/drawing/2014/main" id="{F4A6232F-D5C5-2678-DA09-1DF7D41C6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109" y="3429000"/>
            <a:ext cx="3819197" cy="2546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788A813-4433-D712-5FAA-F8E1D0EF21F8}"/>
              </a:ext>
            </a:extLst>
          </p:cNvPr>
          <p:cNvSpPr>
            <a:spLocks noGrp="1"/>
          </p:cNvSpPr>
          <p:nvPr>
            <p:ph idx="1"/>
          </p:nvPr>
        </p:nvSpPr>
        <p:spPr>
          <a:xfrm>
            <a:off x="0" y="1825625"/>
            <a:ext cx="8996855" cy="4351338"/>
          </a:xfrm>
        </p:spPr>
        <p:txBody>
          <a:bodyPr>
            <a:normAutofit fontScale="92500" lnSpcReduction="10000"/>
          </a:bodyPr>
          <a:lstStyle/>
          <a:p>
            <a:pPr eaLnBrk="1"/>
            <a:r>
              <a:rPr lang="en-US" altLang="en-US" dirty="0"/>
              <a:t>Can also use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a:t> to rename variables.</a:t>
            </a:r>
          </a:p>
          <a:p>
            <a:pPr eaLnBrk="1"/>
            <a:r>
              <a:rPr lang="en-US" altLang="en-US" dirty="0"/>
              <a:t> Syntax is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new.name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oldname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a:t>
            </a:r>
          </a:p>
          <a:p>
            <a:pPr marL="0" indent="0" eaLnBrk="1">
              <a:buNone/>
            </a:pP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eaLnBrk="1">
              <a:buNone/>
            </a:pPr>
            <a:r>
              <a:rPr lang="en-US" altLang="en-US" dirty="0"/>
              <a:t># E.g., variable name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tailnum</a:t>
            </a:r>
            <a:r>
              <a:rPr lang="en-US" altLang="en-US" dirty="0"/>
              <a:t> doesn’t match style of other                                          # variable names, so change it to match style: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eaLnBrk="1"/>
            <a:r>
              <a:rPr lang="en-US" altLang="en-US" dirty="0"/>
              <a:t>However, doing this produces a </a:t>
            </a:r>
            <a:r>
              <a:rPr lang="en-US" altLang="en-US" dirty="0" err="1"/>
              <a:t>tibble</a:t>
            </a:r>
            <a:r>
              <a:rPr lang="en-US" altLang="en-US" dirty="0"/>
              <a:t> with only the variable in question and drops the rest.</a:t>
            </a:r>
          </a:p>
          <a:p>
            <a:pPr marL="0" indent="0" eaLnBrk="1">
              <a:buNone/>
            </a:pPr>
            <a:r>
              <a:rPr lang="en-US" altLang="en-US" dirty="0"/>
              <a:t># Function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rename()</a:t>
            </a:r>
            <a:r>
              <a:rPr lang="en-US" altLang="en-US" dirty="0"/>
              <a:t> </a:t>
            </a:r>
            <a:r>
              <a:rPr lang="en-US" altLang="en-US" b="1" dirty="0"/>
              <a:t>renames variables without dropping        # the rest</a:t>
            </a:r>
            <a:r>
              <a:rPr lang="en-US" altLang="en-US" dirty="0"/>
              <a:t>. Syntax is the same: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rename(flights,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p:txBody>
      </p:sp>
      <p:sp>
        <p:nvSpPr>
          <p:cNvPr id="5" name="Rectangle 1">
            <a:extLst>
              <a:ext uri="{FF2B5EF4-FFF2-40B4-BE49-F238E27FC236}">
                <a16:creationId xmlns:a16="http://schemas.microsoft.com/office/drawing/2014/main" id="{86627295-71CD-9114-7137-31F11EBB90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select() </a:t>
            </a:r>
            <a:r>
              <a:rPr lang="en-US" altLang="en-US" sz="4781"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781" dirty="0">
                <a:latin typeface="Aptos" panose="020B0004020202020204" pitchFamily="34" charset="0"/>
                <a:ea typeface="Monaco" pitchFamily="2" charset="77"/>
                <a:cs typeface="Monaco" pitchFamily="2" charset="77"/>
                <a:sym typeface="Monaco" pitchFamily="2" charset="77"/>
              </a:rPr>
              <a:t> </a:t>
            </a:r>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rename()</a:t>
            </a:r>
          </a:p>
        </p:txBody>
      </p:sp>
      <p:pic>
        <p:nvPicPr>
          <p:cNvPr id="3" name="Picture 2" descr="Data transformation with dplyr – Introduction to Open Data ...">
            <a:extLst>
              <a:ext uri="{FF2B5EF4-FFF2-40B4-BE49-F238E27FC236}">
                <a16:creationId xmlns:a16="http://schemas.microsoft.com/office/drawing/2014/main" id="{2E59B948-1F8C-F012-3996-8AA60C38C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ename() and rename_with() functions from dplyr ▶️ [Rename Columns in R]">
            <a:extLst>
              <a:ext uri="{FF2B5EF4-FFF2-40B4-BE49-F238E27FC236}">
                <a16:creationId xmlns:a16="http://schemas.microsoft.com/office/drawing/2014/main" id="{EB8E7BA1-25D1-B42D-D886-C9CFEF633D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30"/>
          <a:stretch/>
        </p:blipFill>
        <p:spPr bwMode="auto">
          <a:xfrm>
            <a:off x="8494986" y="1870841"/>
            <a:ext cx="3697014" cy="2333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D98A9AA-9F0E-E5A0-7C62-484E58FE652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431831A7-B0B4-D0B4-EA09-4CB65C722050}"/>
              </a:ext>
            </a:extLst>
          </p:cNvPr>
          <p:cNvSpPr>
            <a:spLocks noGrp="1"/>
          </p:cNvSpPr>
          <p:nvPr>
            <p:ph idx="1"/>
          </p:nvPr>
        </p:nvSpPr>
        <p:spPr>
          <a:xfrm>
            <a:off x="838200" y="1825625"/>
            <a:ext cx="11190514" cy="4351338"/>
          </a:xfrm>
        </p:spPr>
        <p:txBody>
          <a:bodyPr>
            <a:normAutofit lnSpcReduction="10000"/>
          </a:bodyPr>
          <a:lstStyle/>
          <a:p>
            <a:pPr marL="171450" indent="-171450">
              <a:spcBef>
                <a:spcPts val="0"/>
              </a:spcBef>
            </a:pPr>
            <a:r>
              <a:rPr lang="en-GB" dirty="0">
                <a:latin typeface="Aptos" panose="020B0004020202020204" pitchFamily="34" charset="0"/>
                <a:ea typeface="Work Sans"/>
                <a:cs typeface="Work Sans"/>
                <a:sym typeface="Work Sans"/>
              </a:rPr>
              <a:t>H</a:t>
            </a:r>
            <a:r>
              <a:rPr lang="en" dirty="0" err="1">
                <a:latin typeface="Aptos" panose="020B0004020202020204" pitchFamily="34" charset="0"/>
                <a:ea typeface="Work Sans"/>
                <a:cs typeface="Work Sans"/>
                <a:sym typeface="Work Sans"/>
              </a:rPr>
              <a:t>elps</a:t>
            </a:r>
            <a:r>
              <a:rPr lang="en" dirty="0">
                <a:latin typeface="Aptos" panose="020B0004020202020204" pitchFamily="34" charset="0"/>
                <a:ea typeface="Work Sans"/>
                <a:cs typeface="Work Sans"/>
                <a:sym typeface="Work Sans"/>
              </a:rPr>
              <a:t> extract unique values from a variable.</a:t>
            </a:r>
          </a:p>
          <a:p>
            <a:pPr marL="171450" indent="-171450">
              <a:spcBef>
                <a:spcPts val="0"/>
              </a:spcBef>
            </a:pPr>
            <a:r>
              <a:rPr lang="en" dirty="0">
                <a:latin typeface="Aptos" panose="020B0004020202020204" pitchFamily="34" charset="0"/>
              </a:rPr>
              <a:t>Syntax: </a:t>
            </a:r>
            <a:r>
              <a:rPr lang="en" dirty="0">
                <a:solidFill>
                  <a:srgbClr val="0076BA"/>
                </a:solidFill>
                <a:latin typeface="Aptos" panose="020B0004020202020204" pitchFamily="34" charset="0"/>
              </a:rPr>
              <a:t>distinct(</a:t>
            </a:r>
            <a:r>
              <a:rPr lang="en" dirty="0" err="1">
                <a:solidFill>
                  <a:srgbClr val="0076BA"/>
                </a:solidFill>
                <a:latin typeface="Aptos" panose="020B0004020202020204" pitchFamily="34" charset="0"/>
              </a:rPr>
              <a:t>dataset,by</a:t>
            </a:r>
            <a:r>
              <a:rPr lang="en" dirty="0">
                <a:solidFill>
                  <a:srgbClr val="0076BA"/>
                </a:solidFill>
                <a:latin typeface="Aptos" panose="020B0004020202020204" pitchFamily="34" charset="0"/>
              </a:rPr>
              <a:t>=column1)</a:t>
            </a:r>
          </a:p>
          <a:p>
            <a:pPr marL="0" indent="0">
              <a:spcBef>
                <a:spcPts val="0"/>
              </a:spcBef>
              <a:buNone/>
            </a:pPr>
            <a:endParaRPr lang="en" dirty="0">
              <a:solidFill>
                <a:srgbClr val="0076BA"/>
              </a:solidFill>
              <a:latin typeface="Aptos" panose="020B0004020202020204" pitchFamily="34" charset="0"/>
            </a:endParaRPr>
          </a:p>
          <a:p>
            <a:pPr marL="0" indent="0" eaLnBrk="1">
              <a:buNone/>
            </a:pPr>
            <a:r>
              <a:rPr lang="en-US" altLang="en-US" dirty="0"/>
              <a:t># E.g., variable name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tailnum</a:t>
            </a:r>
            <a:r>
              <a:rPr lang="en-US" altLang="en-US" dirty="0"/>
              <a:t> doesn’t match style of other                             # variable names, so change it to match style: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eaLnBrk="1"/>
            <a:r>
              <a:rPr lang="en-US" altLang="en-US" dirty="0"/>
              <a:t>However, doing this produces a </a:t>
            </a:r>
            <a:r>
              <a:rPr lang="en-US" altLang="en-US" dirty="0" err="1"/>
              <a:t>tibble</a:t>
            </a:r>
            <a:r>
              <a:rPr lang="en-US" altLang="en-US" dirty="0"/>
              <a:t> with only the variable in question and drops the rest.</a:t>
            </a:r>
          </a:p>
          <a:p>
            <a:pPr marL="0" indent="0" eaLnBrk="1">
              <a:buNone/>
            </a:pPr>
            <a:r>
              <a:rPr lang="en-US" altLang="en-US" dirty="0"/>
              <a:t># Function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rename()</a:t>
            </a:r>
            <a:r>
              <a:rPr lang="en-US" altLang="en-US" dirty="0"/>
              <a:t> </a:t>
            </a:r>
            <a:r>
              <a:rPr lang="en-US" altLang="en-US" b="1" dirty="0"/>
              <a:t>renames variables without dropping the rest</a:t>
            </a:r>
            <a:r>
              <a:rPr lang="en-US" altLang="en-US" dirty="0"/>
              <a:t>.       # Syntax is the same: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rename(flights,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p:txBody>
      </p:sp>
      <p:sp>
        <p:nvSpPr>
          <p:cNvPr id="5" name="Rectangle 1">
            <a:extLst>
              <a:ext uri="{FF2B5EF4-FFF2-40B4-BE49-F238E27FC236}">
                <a16:creationId xmlns:a16="http://schemas.microsoft.com/office/drawing/2014/main" id="{EA08D739-6BDC-C566-646B-54EF82F5A76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distinct()</a:t>
            </a:r>
          </a:p>
        </p:txBody>
      </p:sp>
      <p:pic>
        <p:nvPicPr>
          <p:cNvPr id="3" name="Picture 2" descr="Data transformation with dplyr – Introduction to Open Data ...">
            <a:extLst>
              <a:ext uri="{FF2B5EF4-FFF2-40B4-BE49-F238E27FC236}">
                <a16:creationId xmlns:a16="http://schemas.microsoft.com/office/drawing/2014/main" id="{9FB0B462-59AE-E0C9-B80F-D88C53B82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977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D5951EC-FAE3-E719-244E-D134D210E5E4}"/>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E0FFA6C-F350-944D-7005-F211F85DB328}"/>
              </a:ext>
            </a:extLst>
          </p:cNvPr>
          <p:cNvSpPr>
            <a:spLocks noGrp="1"/>
          </p:cNvSpPr>
          <p:nvPr>
            <p:ph idx="1"/>
          </p:nvPr>
        </p:nvSpPr>
        <p:spPr>
          <a:xfrm>
            <a:off x="0" y="1731031"/>
            <a:ext cx="9732579" cy="5032375"/>
          </a:xfrm>
        </p:spPr>
        <p:txBody>
          <a:bodyPr>
            <a:normAutofit/>
          </a:bodyPr>
          <a:lstStyle/>
          <a:p>
            <a:pPr marL="283507" indent="-283507" defTabSz="372801">
              <a:spcBef>
                <a:spcPts val="422"/>
              </a:spcBef>
            </a:pP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mutate()</a:t>
            </a:r>
            <a:r>
              <a:rPr lang="en-US" altLang="en-US" sz="2039" dirty="0"/>
              <a:t> </a:t>
            </a:r>
            <a:r>
              <a:rPr lang="en-US" altLang="en-US" sz="2039" b="1" dirty="0"/>
              <a:t>adds new columns that are functions of existing columns</a:t>
            </a:r>
            <a:r>
              <a:rPr lang="en-US" altLang="en-US" sz="2039" dirty="0"/>
              <a:t>. </a:t>
            </a:r>
          </a:p>
          <a:p>
            <a:pPr marL="283507" indent="-283507" defTabSz="372801">
              <a:spcBef>
                <a:spcPts val="422"/>
              </a:spcBef>
            </a:pPr>
            <a:r>
              <a:rPr lang="en-US" altLang="en-US" sz="2039" dirty="0"/>
              <a:t>Syntax: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mutate(</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new_var</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 = </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func_old_vars</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a:t>
            </a:r>
          </a:p>
          <a:p>
            <a:pPr marL="283508" lvl="1" indent="0" defTabSz="372801">
              <a:spcBef>
                <a:spcPts val="422"/>
              </a:spcBef>
              <a:buNone/>
            </a:pPr>
            <a:endPar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defTabSz="372801">
              <a:spcBef>
                <a:spcPts val="422"/>
              </a:spcBef>
              <a:buNone/>
            </a:pPr>
            <a:r>
              <a:rPr lang="en-US" altLang="en-US" sz="2039" dirty="0"/>
              <a:t># E.g., add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gain</a:t>
            </a:r>
            <a:r>
              <a:rPr lang="en-US" altLang="en-US" sz="2039" dirty="0"/>
              <a:t> variable that gives amount of time exceeding scheduled time in the # air, and speed variable in mph:</a:t>
            </a:r>
          </a:p>
          <a:p>
            <a:pPr marL="568132" lvl="1" indent="-284624" defTabSz="372801">
              <a:spcBef>
                <a:spcPts val="422"/>
              </a:spcBef>
              <a:buFontTx/>
              <a:buChar char="‣"/>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mutate(flights,</a:t>
            </a:r>
          </a:p>
          <a:p>
            <a:pPr marL="283508" lvl="1" indent="0" defTabSz="372801">
              <a:spcBef>
                <a:spcPts val="422"/>
              </a:spcBef>
              <a:buNone/>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gain = </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a:t>
            </a:r>
          </a:p>
          <a:p>
            <a:pPr marL="283508" lvl="1" indent="0" defTabSz="372801">
              <a:spcBef>
                <a:spcPts val="422"/>
              </a:spcBef>
              <a:buNone/>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speed = distance/</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air_time</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 60)</a:t>
            </a:r>
          </a:p>
          <a:p>
            <a:pPr marL="283508" lvl="1" indent="0" defTabSz="372801">
              <a:spcBef>
                <a:spcPts val="422"/>
              </a:spcBef>
              <a:buNone/>
            </a:pPr>
            <a:r>
              <a:rPr lang="en-US" altLang="en-US" sz="2039" dirty="0">
                <a:latin typeface="Aptos" panose="020B0004020202020204" pitchFamily="34" charset="0"/>
                <a:ea typeface="Monaco" pitchFamily="2" charset="77"/>
                <a:cs typeface="Monaco" pitchFamily="2" charset="77"/>
                <a:sym typeface="Monaco" pitchFamily="2" charset="77"/>
              </a:rPr>
              <a:t>Hard to see right? What function could you add to see the data frame?</a:t>
            </a:r>
          </a:p>
          <a:p>
            <a:pPr marL="283508" lvl="1" indent="0" defTabSz="372801">
              <a:spcBef>
                <a:spcPts val="422"/>
              </a:spcBef>
              <a:buNone/>
            </a:pPr>
            <a:endPar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endParaRPr>
          </a:p>
          <a:p>
            <a:pPr marL="283507" indent="-283507" defTabSz="372801">
              <a:spcBef>
                <a:spcPts val="422"/>
              </a:spcBef>
            </a:pPr>
            <a:r>
              <a:rPr lang="en-US" altLang="en-US" sz="2039" dirty="0"/>
              <a:t>Subsequent new variables in the same command can refer  to previous new variables created.</a:t>
            </a:r>
          </a:p>
          <a:p>
            <a:pPr marL="0" indent="0" defTabSz="372801">
              <a:spcBef>
                <a:spcPts val="422"/>
              </a:spcBef>
              <a:buNone/>
            </a:pPr>
            <a:endParaRPr lang="en-US" altLang="en-US" sz="2039" dirty="0"/>
          </a:p>
          <a:p>
            <a:pPr marL="283507" indent="-283507" defTabSz="372801">
              <a:spcBef>
                <a:spcPts val="422"/>
              </a:spcBef>
            </a:pPr>
            <a:r>
              <a:rPr lang="en-US" altLang="en-US" sz="2039" dirty="0"/>
              <a:t>If you only want to </a:t>
            </a:r>
            <a:r>
              <a:rPr lang="en-US" altLang="en-US" sz="2039" b="1" dirty="0"/>
              <a:t>keep the new variables</a:t>
            </a:r>
            <a:r>
              <a:rPr lang="en-US" altLang="en-US" sz="2039" dirty="0"/>
              <a:t> use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transmute()</a:t>
            </a:r>
            <a:r>
              <a:rPr lang="en-US" altLang="en-US" sz="2039" dirty="0"/>
              <a:t> with the same syntax.</a:t>
            </a:r>
          </a:p>
          <a:p>
            <a:pPr lvl="1" eaLnBrk="1">
              <a:buFontTx/>
              <a:buChar char="‣"/>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p:txBody>
      </p:sp>
      <p:sp>
        <p:nvSpPr>
          <p:cNvPr id="5" name="Rectangle 1">
            <a:extLst>
              <a:ext uri="{FF2B5EF4-FFF2-40B4-BE49-F238E27FC236}">
                <a16:creationId xmlns:a16="http://schemas.microsoft.com/office/drawing/2014/main" id="{1A734C08-835F-0465-2A3F-C717AEAADE2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800" dirty="0">
                <a:solidFill>
                  <a:srgbClr val="0076BA"/>
                </a:solidFill>
                <a:latin typeface="Aptos" panose="020B0004020202020204" pitchFamily="34" charset="0"/>
                <a:ea typeface="Monaco" pitchFamily="2" charset="77"/>
                <a:cs typeface="Monaco" pitchFamily="2" charset="77"/>
                <a:sym typeface="Monaco" pitchFamily="2" charset="77"/>
              </a:rPr>
              <a:t>mutate() </a:t>
            </a:r>
            <a:r>
              <a:rPr lang="en-US" altLang="en-US" sz="4800"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800" dirty="0">
                <a:solidFill>
                  <a:srgbClr val="0076BA"/>
                </a:solidFill>
                <a:latin typeface="Aptos" panose="020B0004020202020204" pitchFamily="34" charset="0"/>
                <a:ea typeface="Monaco" pitchFamily="2" charset="77"/>
                <a:cs typeface="Monaco" pitchFamily="2" charset="77"/>
                <a:sym typeface="Monaco" pitchFamily="2" charset="77"/>
              </a:rPr>
              <a:t> transmute()</a:t>
            </a:r>
            <a:endPar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endParaRPr>
          </a:p>
        </p:txBody>
      </p:sp>
      <p:pic>
        <p:nvPicPr>
          <p:cNvPr id="3" name="Picture 2" descr="Data transformation with dplyr – Introduction to Open Data ...">
            <a:extLst>
              <a:ext uri="{FF2B5EF4-FFF2-40B4-BE49-F238E27FC236}">
                <a16:creationId xmlns:a16="http://schemas.microsoft.com/office/drawing/2014/main" id="{27024BC1-B098-F39B-920E-918E0A110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utate() function from dplyr ▶️ [Create and Modify Columns in R]">
            <a:extLst>
              <a:ext uri="{FF2B5EF4-FFF2-40B4-BE49-F238E27FC236}">
                <a16:creationId xmlns:a16="http://schemas.microsoft.com/office/drawing/2014/main" id="{FA3FB922-7CBB-A6D3-5962-7CF872CAE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948" y="3208283"/>
            <a:ext cx="2997360" cy="199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77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0DA491BD-283A-75F3-C365-2BAA0812FDE6}"/>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p>
        </p:txBody>
      </p:sp>
      <p:sp>
        <p:nvSpPr>
          <p:cNvPr id="2" name="Rectangle 2">
            <a:extLst>
              <a:ext uri="{FF2B5EF4-FFF2-40B4-BE49-F238E27FC236}">
                <a16:creationId xmlns:a16="http://schemas.microsoft.com/office/drawing/2014/main" id="{08C835E6-80FC-E50F-8B0B-0B99BF22E168}"/>
              </a:ext>
            </a:extLst>
          </p:cNvPr>
          <p:cNvSpPr>
            <a:spLocks noGrp="1"/>
          </p:cNvSpPr>
          <p:nvPr>
            <p:ph idx="1"/>
          </p:nvPr>
        </p:nvSpPr>
        <p:spPr>
          <a:xfrm>
            <a:off x="0" y="1636223"/>
            <a:ext cx="8808044" cy="4420195"/>
          </a:xfrm>
        </p:spPr>
        <p:txBody>
          <a:bodyPr/>
          <a:lstStyle/>
          <a:p>
            <a:pPr eaLnBrk="1"/>
            <a:r>
              <a:rPr lang="en-US" altLang="en-US" dirty="0"/>
              <a:t>Collapses data frames to a single row. </a:t>
            </a:r>
          </a:p>
          <a:p>
            <a:pPr eaLnBrk="1"/>
            <a:r>
              <a:rPr lang="en-US" altLang="en-US" dirty="0"/>
              <a:t>Syntax is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entry_name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=function)</a:t>
            </a:r>
          </a:p>
          <a:p>
            <a:pPr marL="0" indent="0" eaLnBrk="1">
              <a:buNone/>
            </a:pPr>
            <a:r>
              <a:rPr lang="en-US" altLang="en-US" dirty="0"/>
              <a:t># E.g., determine mean and standard deviation of departure        # delay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dep_delay</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(flights,</a:t>
            </a:r>
          </a:p>
          <a:p>
            <a:pPr marL="457200" lvl="1" indent="0" eaLnBrk="1">
              <a:buNone/>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mean_dep_delay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=T),</a:t>
            </a:r>
          </a:p>
          <a:p>
            <a:pPr marL="457200" lvl="1" indent="0" eaLnBrk="1">
              <a:buNone/>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sd_dep_delay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=T))</a:t>
            </a:r>
          </a:p>
          <a:p>
            <a:pPr marL="457200" lvl="1" indent="0" eaLnBrk="1">
              <a:buNone/>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eaLnBrk="1"/>
            <a:r>
              <a:rPr lang="en-US" altLang="en-US" dirty="0"/>
              <a:t>Alone this is useless until we touch upon the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 function.</a:t>
            </a:r>
          </a:p>
        </p:txBody>
      </p:sp>
      <p:pic>
        <p:nvPicPr>
          <p:cNvPr id="3" name="Picture 2" descr="Data transformation with dplyr – Introduction to Open Data ...">
            <a:extLst>
              <a:ext uri="{FF2B5EF4-FFF2-40B4-BE49-F238E27FC236}">
                <a16:creationId xmlns:a16="http://schemas.microsoft.com/office/drawing/2014/main" id="{2DDB7C70-8145-AF3E-D16E-FF4D100C4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ummarise() function from dplyr ▶️ [Create Statistical Summaries in R]">
            <a:extLst>
              <a:ext uri="{FF2B5EF4-FFF2-40B4-BE49-F238E27FC236}">
                <a16:creationId xmlns:a16="http://schemas.microsoft.com/office/drawing/2014/main" id="{2EDDC3E1-2C4E-35B1-01EF-58CC845E5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4173" y="2711670"/>
            <a:ext cx="3507827" cy="2338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2ABAFBD7-D654-9DED-D3AA-1DE64E8202D1}"/>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p>
        </p:txBody>
      </p:sp>
      <p:sp>
        <p:nvSpPr>
          <p:cNvPr id="2" name="Rectangle 2">
            <a:extLst>
              <a:ext uri="{FF2B5EF4-FFF2-40B4-BE49-F238E27FC236}">
                <a16:creationId xmlns:a16="http://schemas.microsoft.com/office/drawing/2014/main" id="{E1B42E4B-E030-80B2-8FE7-0B0246D17693}"/>
              </a:ext>
            </a:extLst>
          </p:cNvPr>
          <p:cNvSpPr>
            <a:spLocks noGrp="1"/>
          </p:cNvSpPr>
          <p:nvPr>
            <p:ph idx="1"/>
          </p:nvPr>
        </p:nvSpPr>
        <p:spPr>
          <a:xfrm>
            <a:off x="357351" y="1825625"/>
            <a:ext cx="11736677" cy="4351338"/>
          </a:xfrm>
        </p:spPr>
        <p:txBody>
          <a:bodyPr>
            <a:normAutofit/>
          </a:bodyPr>
          <a:lstStyle/>
          <a:p>
            <a:pPr marL="296902" indent="-296902" defTabSz="389544">
              <a:spcBef>
                <a:spcPts val="422"/>
              </a:spcBef>
            </a:pPr>
            <a:r>
              <a:rPr lang="en-US" altLang="en-US" sz="2109" dirty="0"/>
              <a:t>Groups data set into multiple subsets. </a:t>
            </a:r>
          </a:p>
          <a:p>
            <a:pPr marL="296902" indent="-296902" defTabSz="389544">
              <a:spcBef>
                <a:spcPts val="422"/>
              </a:spcBef>
            </a:pPr>
            <a:r>
              <a:rPr lang="en-US" altLang="en-US" sz="2109" dirty="0"/>
              <a:t>Syntax is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grouping_var</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109" dirty="0"/>
              <a:t>.</a:t>
            </a:r>
          </a:p>
          <a:p>
            <a:pPr marL="0" indent="0" defTabSz="389544">
              <a:spcBef>
                <a:spcPts val="422"/>
              </a:spcBef>
              <a:buNone/>
            </a:pPr>
            <a:endParaRPr lang="en-US" altLang="en-US" sz="2109" dirty="0"/>
          </a:p>
          <a:p>
            <a:pPr marL="296902" indent="-296902" defTabSz="389544">
              <a:spcBef>
                <a:spcPts val="422"/>
              </a:spcBef>
            </a:pPr>
            <a:r>
              <a:rPr lang="en-US" altLang="en-US" sz="2109" dirty="0"/>
              <a:t>The resulting </a:t>
            </a:r>
            <a:r>
              <a:rPr lang="en-US" altLang="en-US" sz="2109" dirty="0" err="1"/>
              <a:t>tibble</a:t>
            </a:r>
            <a:r>
              <a:rPr lang="en-US" altLang="en-US" sz="2109" dirty="0"/>
              <a:t> includes the grouping variable in the </a:t>
            </a:r>
            <a:r>
              <a:rPr lang="en-US" altLang="en-US" sz="2109" dirty="0" err="1"/>
              <a:t>tibble</a:t>
            </a:r>
            <a:r>
              <a:rPr lang="en-US" altLang="en-US" sz="2109" dirty="0"/>
              <a:t> heading with the number of groups.</a:t>
            </a:r>
          </a:p>
          <a:p>
            <a:pPr marL="0" indent="0" defTabSz="389544">
              <a:spcBef>
                <a:spcPts val="422"/>
              </a:spcBef>
              <a:buNone/>
            </a:pPr>
            <a:endParaRPr lang="en-US" altLang="en-US" sz="2109" dirty="0"/>
          </a:p>
          <a:p>
            <a:pPr marL="0" indent="0" defTabSz="389544">
              <a:spcBef>
                <a:spcPts val="422"/>
              </a:spcBef>
              <a:buNone/>
            </a:pPr>
            <a:r>
              <a:rPr lang="en-US" altLang="en-US" sz="2109" dirty="0"/>
              <a:t># E.g., group flights data by tail number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tailnum</a:t>
            </a:r>
            <a:r>
              <a:rPr lang="en-US" altLang="en-US" sz="2109" dirty="0"/>
              <a:t>):</a:t>
            </a:r>
          </a:p>
          <a:p>
            <a:pPr marL="296901" lvl="1" indent="0" defTabSz="389544">
              <a:spcBef>
                <a:spcPts val="422"/>
              </a:spcBef>
              <a:buNone/>
            </a:pP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by_tailnum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endPar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endParaRPr>
          </a:p>
          <a:p>
            <a:pPr marL="296901" lvl="1" indent="0" defTabSz="389544">
              <a:spcBef>
                <a:spcPts val="422"/>
              </a:spcBef>
              <a:buNone/>
            </a:pPr>
            <a:endPar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endParaRPr>
          </a:p>
          <a:p>
            <a:pPr marL="296901" lvl="1" indent="0" defTabSz="389544">
              <a:spcBef>
                <a:spcPts val="422"/>
              </a:spcBef>
              <a:buNone/>
            </a:pP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by_tailnum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mean_dep_delay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=T),</a:t>
            </a: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sd_dep_delay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sd</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=T))</a:t>
            </a:r>
          </a:p>
        </p:txBody>
      </p:sp>
      <p:pic>
        <p:nvPicPr>
          <p:cNvPr id="3" name="Picture 2" descr="Data transformation with dplyr – Introduction to Open Data ...">
            <a:extLst>
              <a:ext uri="{FF2B5EF4-FFF2-40B4-BE49-F238E27FC236}">
                <a16:creationId xmlns:a16="http://schemas.microsoft.com/office/drawing/2014/main" id="{5099BCBB-8107-40A3-86D6-04A4DAEEB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73F4952-1BFD-EE5C-3F24-40A5510C4B2E}"/>
              </a:ext>
            </a:extLst>
          </p:cNvPr>
          <p:cNvSpPr>
            <a:spLocks noGrp="1"/>
          </p:cNvSpPr>
          <p:nvPr>
            <p:ph idx="1"/>
          </p:nvPr>
        </p:nvSpPr>
        <p:spPr>
          <a:xfrm>
            <a:off x="252249" y="1053703"/>
            <a:ext cx="9746026" cy="4749478"/>
          </a:xfrm>
        </p:spPr>
        <p:txBody>
          <a:bodyPr>
            <a:normAutofit/>
          </a:bodyPr>
          <a:lstStyle/>
          <a:p>
            <a:pPr marL="299134" indent="-299134" defTabSz="394009">
              <a:spcBef>
                <a:spcPts val="422"/>
              </a:spcBef>
            </a:pPr>
            <a:r>
              <a:rPr lang="en-US" altLang="en-US" sz="2109" dirty="0"/>
              <a:t>All of these functions work fine on their own. But if we want to string together multiple </a:t>
            </a:r>
            <a:r>
              <a:rPr lang="en-US" altLang="en-US" sz="2109" dirty="0" err="1"/>
              <a:t>dplyr</a:t>
            </a:r>
            <a:r>
              <a:rPr lang="en-US" altLang="en-US" sz="2109" dirty="0"/>
              <a:t> commands and result in one </a:t>
            </a:r>
            <a:r>
              <a:rPr lang="en-US" altLang="en-US" sz="2109" dirty="0" err="1"/>
              <a:t>tibble</a:t>
            </a:r>
            <a:r>
              <a:rPr lang="en-US" altLang="en-US" sz="2109" dirty="0"/>
              <a:t>, we have to save our objects at each step of the way.</a:t>
            </a:r>
          </a:p>
          <a:p>
            <a:pPr marL="0" indent="0" defTabSz="394009">
              <a:spcBef>
                <a:spcPts val="422"/>
              </a:spcBef>
              <a:buNone/>
            </a:pPr>
            <a:endParaRPr lang="en-US" altLang="en-US" sz="2109" dirty="0"/>
          </a:p>
          <a:p>
            <a:pPr marL="0" indent="0" defTabSz="394009">
              <a:spcBef>
                <a:spcPts val="422"/>
              </a:spcBef>
              <a:buNone/>
            </a:pPr>
            <a:r>
              <a:rPr lang="en-US" altLang="en-US" sz="2109" dirty="0"/>
              <a:t># create a </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109" dirty="0"/>
              <a:t> </a:t>
            </a:r>
            <a:r>
              <a:rPr lang="en-US" altLang="en-US" sz="2109" dirty="0" err="1"/>
              <a:t>tibble</a:t>
            </a:r>
            <a:r>
              <a:rPr lang="en-US" altLang="en-US" sz="2109" dirty="0"/>
              <a:t> that displays only average departure and arrival delays for   # days on which either of those averages are greater than 30 minutes:</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A1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year, month, day)</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 select(A1,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A3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T),</a:t>
            </a:r>
          </a:p>
          <a:p>
            <a:pPr marL="299134" lvl="1" indent="0" defTabSz="394009">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A4 = filter(A3,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p:txBody>
      </p:sp>
      <p:pic>
        <p:nvPicPr>
          <p:cNvPr id="3" name="Picture 2" descr="Data transformation with dplyr – Introduction to Open Data ...">
            <a:extLst>
              <a:ext uri="{FF2B5EF4-FFF2-40B4-BE49-F238E27FC236}">
                <a16:creationId xmlns:a16="http://schemas.microsoft.com/office/drawing/2014/main" id="{AD8206F0-A2CA-1D97-4BBC-841F1B7AD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of a pipe in R with crossed out text below it reading 'This is not a pipe' in French, in reference to Magritte's painting called 'The Treachery of Images'. There is text on top that says 'This is a pipe.'">
            <a:extLst>
              <a:ext uri="{FF2B5EF4-FFF2-40B4-BE49-F238E27FC236}">
                <a16:creationId xmlns:a16="http://schemas.microsoft.com/office/drawing/2014/main" id="{A8ED736A-32BA-0C58-6CCA-92D2CFBA2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29" y="3728357"/>
            <a:ext cx="4013200" cy="3009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34AAB642-D6A0-EBF2-26EF-A98B53541F40}"/>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446A0D79-610C-9B01-EF3C-C2D9BACE40D9}"/>
              </a:ext>
            </a:extLst>
          </p:cNvPr>
          <p:cNvSpPr>
            <a:spLocks noGrp="1"/>
          </p:cNvSpPr>
          <p:nvPr>
            <p:ph idx="1"/>
          </p:nvPr>
        </p:nvSpPr>
        <p:spPr>
          <a:xfrm>
            <a:off x="261258" y="1461430"/>
            <a:ext cx="10515600" cy="4863170"/>
          </a:xfrm>
        </p:spPr>
        <p:txBody>
          <a:bodyPr>
            <a:normAutofit/>
          </a:bodyPr>
          <a:lstStyle/>
          <a:p>
            <a:r>
              <a:rPr lang="en-AU" b="1" dirty="0"/>
              <a:t>What’s a pipe?</a:t>
            </a:r>
            <a:br>
              <a:rPr lang="en-AU" dirty="0"/>
            </a:br>
            <a:r>
              <a:rPr lang="en-AU" dirty="0"/>
              <a:t>A forward‐pipe operator that passes the output of one expression as the first argument to the next.</a:t>
            </a:r>
          </a:p>
          <a:p>
            <a:r>
              <a:rPr lang="en-AU" b="1" dirty="0"/>
              <a:t>Why use pipes?</a:t>
            </a:r>
            <a:endParaRPr lang="en-AU" dirty="0"/>
          </a:p>
          <a:p>
            <a:pPr lvl="1"/>
            <a:r>
              <a:rPr lang="en-AU" dirty="0"/>
              <a:t>Makes code linear and readable</a:t>
            </a:r>
          </a:p>
          <a:p>
            <a:pPr lvl="1"/>
            <a:r>
              <a:rPr lang="en-AU" dirty="0"/>
              <a:t>Eliminates nested function calls</a:t>
            </a:r>
          </a:p>
          <a:p>
            <a:pPr lvl="1"/>
            <a:r>
              <a:rPr lang="en-AU" dirty="0"/>
              <a:t>Encourages stepwise data transformation</a:t>
            </a:r>
          </a:p>
          <a:p>
            <a:r>
              <a:rPr lang="en-AU" b="1" dirty="0"/>
              <a:t>Key package:</a:t>
            </a:r>
            <a:br>
              <a:rPr lang="en-AU" dirty="0"/>
            </a:br>
            <a:r>
              <a:rPr lang="en-AU" dirty="0"/>
              <a:t>%&gt;% comes from </a:t>
            </a:r>
            <a:r>
              <a:rPr lang="en-AU" b="1" dirty="0" err="1"/>
              <a:t>magrittr</a:t>
            </a:r>
            <a:r>
              <a:rPr lang="en-AU" dirty="0"/>
              <a:t> (and is re‐exported by </a:t>
            </a:r>
            <a:r>
              <a:rPr lang="en-AU" b="1" dirty="0" err="1"/>
              <a:t>dplyr</a:t>
            </a:r>
            <a:r>
              <a:rPr lang="en-AU" dirty="0"/>
              <a:t>, </a:t>
            </a:r>
            <a:r>
              <a:rPr lang="en-AU" b="1" dirty="0" err="1"/>
              <a:t>tidyverse</a:t>
            </a:r>
            <a:r>
              <a:rPr lang="en-AU" dirty="0"/>
              <a:t>, etc.)</a:t>
            </a:r>
          </a:p>
          <a:p>
            <a:pPr marL="0" indent="0" defTabSz="332619">
              <a:spcBef>
                <a:spcPts val="352"/>
              </a:spcBef>
              <a:buNone/>
            </a:pPr>
            <a:endParaRPr lang="en-US" altLang="en-US" sz="1758" dirty="0"/>
          </a:p>
        </p:txBody>
      </p:sp>
      <p:pic>
        <p:nvPicPr>
          <p:cNvPr id="1026" name="Picture 2" descr="Data transformation with dplyr – Introduction to Open Data ...">
            <a:extLst>
              <a:ext uri="{FF2B5EF4-FFF2-40B4-BE49-F238E27FC236}">
                <a16:creationId xmlns:a16="http://schemas.microsoft.com/office/drawing/2014/main" id="{00EB6D15-3B1D-DFDA-0334-501B76890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use pipes to clean up your R code | R (for ecology)">
            <a:extLst>
              <a:ext uri="{FF2B5EF4-FFF2-40B4-BE49-F238E27FC236}">
                <a16:creationId xmlns:a16="http://schemas.microsoft.com/office/drawing/2014/main" id="{7D13BFDB-2205-C7C8-3649-E432A9EC5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8772" y="2405742"/>
            <a:ext cx="3384399" cy="24166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D155A180-4015-DB46-EFCB-F246250E723C}"/>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4DFB8D30-FA62-BC4B-AEBA-8F416E524C8B}"/>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
        <p:nvSpPr>
          <p:cNvPr id="5123" name="Text Box 2">
            <a:extLst>
              <a:ext uri="{FF2B5EF4-FFF2-40B4-BE49-F238E27FC236}">
                <a16:creationId xmlns:a16="http://schemas.microsoft.com/office/drawing/2014/main" id="{0DC0A797-D64E-B9F3-649C-591400706EF6}"/>
              </a:ext>
            </a:extLst>
          </p:cNvPr>
          <p:cNvSpPr txBox="1">
            <a:spLocks noChangeArrowheads="1"/>
          </p:cNvSpPr>
          <p:nvPr/>
        </p:nvSpPr>
        <p:spPr bwMode="auto">
          <a:xfrm>
            <a:off x="525517" y="1571625"/>
            <a:ext cx="9718621"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panose="020B0604020202020204" pitchFamily="34" charset="0"/>
              </a:defRPr>
            </a:lvl1pPr>
            <a:lvl2pPr marL="741363" indent="-284163"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panose="020B0604020202020204" pitchFamily="34"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panose="020B0604020202020204" pitchFamily="34"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9pPr>
          </a:lstStyle>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 is a computing language that first appeared in the 1990s (c.1993)</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Originally developed at the University of Auckland, New Zealand</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Intended use was for performing statistics and generating graphics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Use now extends to many other areas: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DNA arrays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Gene expression arrays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RNA-seq analysis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Predecessor to R was S Programming Language, developed at Bell Laboratories in 1970s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 has come to be one of the primary computing languages used in bioinformatics</a:t>
            </a:r>
          </a:p>
        </p:txBody>
      </p:sp>
      <p:pic>
        <p:nvPicPr>
          <p:cNvPr id="23554" name="Picture 2" descr="International Students Entry Requirements &amp; Fees | UoA Online">
            <a:extLst>
              <a:ext uri="{FF2B5EF4-FFF2-40B4-BE49-F238E27FC236}">
                <a16:creationId xmlns:a16="http://schemas.microsoft.com/office/drawing/2014/main" id="{92CA3483-C472-E3B9-6D16-C843A6984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7000" y="1425185"/>
            <a:ext cx="2966600" cy="2914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995FA6C-7FE4-4FA6-AD63-604EB764F465}"/>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31AD17C8-8E21-4222-D044-0A576803D0CE}"/>
              </a:ext>
            </a:extLst>
          </p:cNvPr>
          <p:cNvSpPr>
            <a:spLocks noGrp="1"/>
          </p:cNvSpPr>
          <p:nvPr>
            <p:ph idx="1"/>
          </p:nvPr>
        </p:nvSpPr>
        <p:spPr>
          <a:xfrm>
            <a:off x="252249" y="1053703"/>
            <a:ext cx="9746026" cy="4749478"/>
          </a:xfrm>
        </p:spPr>
        <p:txBody>
          <a:bodyPr>
            <a:normAutofit/>
          </a:bodyPr>
          <a:lstStyle/>
          <a:p>
            <a:pPr marL="299134" indent="-299134" defTabSz="394009">
              <a:spcBef>
                <a:spcPts val="422"/>
              </a:spcBef>
            </a:pPr>
            <a:r>
              <a:rPr lang="en-US" altLang="en-US" sz="2109" dirty="0"/>
              <a:t>All of these functions work fine on their own. But if we want to string together multiple </a:t>
            </a:r>
            <a:r>
              <a:rPr lang="en-US" altLang="en-US" sz="2109" dirty="0" err="1"/>
              <a:t>dplyr</a:t>
            </a:r>
            <a:r>
              <a:rPr lang="en-US" altLang="en-US" sz="2109" dirty="0"/>
              <a:t> commands and result in one </a:t>
            </a:r>
            <a:r>
              <a:rPr lang="en-US" altLang="en-US" sz="2109" dirty="0" err="1"/>
              <a:t>tibble</a:t>
            </a:r>
            <a:r>
              <a:rPr lang="en-US" altLang="en-US" sz="2109" dirty="0"/>
              <a:t>, we have to save our objects at each step of the way.</a:t>
            </a:r>
          </a:p>
          <a:p>
            <a:pPr marL="0" indent="0" defTabSz="394009">
              <a:spcBef>
                <a:spcPts val="422"/>
              </a:spcBef>
              <a:buNone/>
            </a:pPr>
            <a:endParaRPr lang="en-US" altLang="en-US" sz="2109" dirty="0"/>
          </a:p>
          <a:p>
            <a:pPr marL="0" indent="0" defTabSz="394009">
              <a:spcBef>
                <a:spcPts val="422"/>
              </a:spcBef>
              <a:buNone/>
            </a:pPr>
            <a:r>
              <a:rPr lang="en-US" altLang="en-US" sz="2109" dirty="0"/>
              <a:t># create a </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109" dirty="0"/>
              <a:t> </a:t>
            </a:r>
            <a:r>
              <a:rPr lang="en-US" altLang="en-US" sz="2109" dirty="0" err="1"/>
              <a:t>tibble</a:t>
            </a:r>
            <a:r>
              <a:rPr lang="en-US" altLang="en-US" sz="2109" dirty="0"/>
              <a:t> that displays only average departure and arrival delays for   # days on which either of those averages are greater than 30 minutes:</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A1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year, month, day)</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 select(A1,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A3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T),</a:t>
            </a:r>
          </a:p>
          <a:p>
            <a:pPr marL="299134" lvl="1" indent="0" defTabSz="394009">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A4 = filter(A3,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p:txBody>
      </p:sp>
      <p:pic>
        <p:nvPicPr>
          <p:cNvPr id="3" name="Picture 2" descr="Data transformation with dplyr – Introduction to Open Data ...">
            <a:extLst>
              <a:ext uri="{FF2B5EF4-FFF2-40B4-BE49-F238E27FC236}">
                <a16:creationId xmlns:a16="http://schemas.microsoft.com/office/drawing/2014/main" id="{496CAC8C-7072-B0EA-F95C-90131125C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of a pipe in R with crossed out text below it reading 'This is not a pipe' in French, in reference to Magritte's painting called 'The Treachery of Images'. There is text on top that says 'This is a pipe.'">
            <a:extLst>
              <a:ext uri="{FF2B5EF4-FFF2-40B4-BE49-F238E27FC236}">
                <a16:creationId xmlns:a16="http://schemas.microsoft.com/office/drawing/2014/main" id="{976A9087-B5B2-0DB9-4A05-57F927769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29" y="3728357"/>
            <a:ext cx="4013200" cy="3009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EF8589E-0096-5B2B-98AA-99B9264646B8}"/>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grpSp>
        <p:nvGrpSpPr>
          <p:cNvPr id="4" name="Group 3">
            <a:extLst>
              <a:ext uri="{FF2B5EF4-FFF2-40B4-BE49-F238E27FC236}">
                <a16:creationId xmlns:a16="http://schemas.microsoft.com/office/drawing/2014/main" id="{F6DFDAC0-39FC-8F8E-C01B-8564BDBB838F}"/>
              </a:ext>
            </a:extLst>
          </p:cNvPr>
          <p:cNvGrpSpPr/>
          <p:nvPr/>
        </p:nvGrpSpPr>
        <p:grpSpPr>
          <a:xfrm>
            <a:off x="1262742" y="4376056"/>
            <a:ext cx="5904057" cy="2481943"/>
            <a:chOff x="1262742" y="4376056"/>
            <a:chExt cx="5904057" cy="2481943"/>
          </a:xfrm>
        </p:grpSpPr>
        <p:pic>
          <p:nvPicPr>
            <p:cNvPr id="5" name="Picture 4" descr="Confused Math Meme : Balone, Tone: Amazon.com.au: Books">
              <a:extLst>
                <a:ext uri="{FF2B5EF4-FFF2-40B4-BE49-F238E27FC236}">
                  <a16:creationId xmlns:a16="http://schemas.microsoft.com/office/drawing/2014/main" id="{00E3AE60-E156-0FA5-499B-7414995BC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596" y="4376056"/>
              <a:ext cx="1655203" cy="24819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E7D0D5-887A-026D-3E29-F8C0E943FDB6}"/>
                </a:ext>
              </a:extLst>
            </p:cNvPr>
            <p:cNvSpPr txBox="1"/>
            <p:nvPr/>
          </p:nvSpPr>
          <p:spPr>
            <a:xfrm>
              <a:off x="1262742" y="5148943"/>
              <a:ext cx="3997505" cy="369332"/>
            </a:xfrm>
            <a:prstGeom prst="rect">
              <a:avLst/>
            </a:prstGeom>
            <a:noFill/>
          </p:spPr>
          <p:txBody>
            <a:bodyPr wrap="none" rtlCol="0">
              <a:spAutoFit/>
            </a:bodyPr>
            <a:lstStyle/>
            <a:p>
              <a:r>
                <a:rPr lang="en-AU" b="1" dirty="0"/>
                <a:t>This will clutter up your environment</a:t>
              </a:r>
            </a:p>
          </p:txBody>
        </p:sp>
        <p:cxnSp>
          <p:nvCxnSpPr>
            <p:cNvPr id="8" name="Straight Arrow Connector 7">
              <a:extLst>
                <a:ext uri="{FF2B5EF4-FFF2-40B4-BE49-F238E27FC236}">
                  <a16:creationId xmlns:a16="http://schemas.microsoft.com/office/drawing/2014/main" id="{9F40C184-BA4C-3E71-4D90-E9EB096C9C92}"/>
                </a:ext>
              </a:extLst>
            </p:cNvPr>
            <p:cNvCxnSpPr>
              <a:cxnSpLocks/>
            </p:cNvCxnSpPr>
            <p:nvPr/>
          </p:nvCxnSpPr>
          <p:spPr>
            <a:xfrm flipV="1">
              <a:off x="3227626" y="4691743"/>
              <a:ext cx="0" cy="457199"/>
            </a:xfrm>
            <a:prstGeom prst="straightConnector1">
              <a:avLst/>
            </a:prstGeom>
            <a:ln w="476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2532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8945C29-7441-8646-F2CB-07CE8962F1EE}"/>
            </a:ext>
          </a:extLst>
        </p:cNvPr>
        <p:cNvGrpSpPr/>
        <p:nvPr/>
      </p:nvGrpSpPr>
      <p:grpSpPr>
        <a:xfrm>
          <a:off x="0" y="0"/>
          <a:ext cx="0" cy="0"/>
          <a:chOff x="0" y="0"/>
          <a:chExt cx="0" cy="0"/>
        </a:xfrm>
      </p:grpSpPr>
      <p:sp>
        <p:nvSpPr>
          <p:cNvPr id="24579" name="Rectangle 2">
            <a:extLst>
              <a:ext uri="{FF2B5EF4-FFF2-40B4-BE49-F238E27FC236}">
                <a16:creationId xmlns:a16="http://schemas.microsoft.com/office/drawing/2014/main" id="{1D8EC77F-3976-DC69-E750-267914BAB6D4}"/>
              </a:ext>
            </a:extLst>
          </p:cNvPr>
          <p:cNvSpPr>
            <a:spLocks noGrp="1"/>
          </p:cNvSpPr>
          <p:nvPr>
            <p:ph type="title"/>
          </p:nvPr>
        </p:nvSpPr>
        <p:spPr>
          <a:xfrm>
            <a:off x="2193727" y="459879"/>
            <a:ext cx="7804547" cy="954361"/>
          </a:xfrm>
        </p:spPr>
        <p:txBody>
          <a:bodyPr>
            <a:normAutofit/>
          </a:bodyPr>
          <a:lstStyle/>
          <a:p>
            <a:pPr defTabSz="208724"/>
            <a:r>
              <a:rPr lang="en-US" altLang="en-US" sz="2812" dirty="0"/>
              <a:t>Stringing together multiple </a:t>
            </a:r>
            <a:r>
              <a:rPr lang="en-US" altLang="en-US" sz="2812"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2812" dirty="0"/>
              <a:t> commands</a:t>
            </a:r>
          </a:p>
        </p:txBody>
      </p:sp>
      <p:sp>
        <p:nvSpPr>
          <p:cNvPr id="24577" name="Rectangle 1">
            <a:extLst>
              <a:ext uri="{FF2B5EF4-FFF2-40B4-BE49-F238E27FC236}">
                <a16:creationId xmlns:a16="http://schemas.microsoft.com/office/drawing/2014/main" id="{D7212557-95BD-6724-E6BC-C98E40CE1CF0}"/>
              </a:ext>
            </a:extLst>
          </p:cNvPr>
          <p:cNvSpPr>
            <a:spLocks noGrp="1"/>
          </p:cNvSpPr>
          <p:nvPr>
            <p:ph idx="1"/>
          </p:nvPr>
        </p:nvSpPr>
        <p:spPr>
          <a:xfrm>
            <a:off x="838200" y="1313793"/>
            <a:ext cx="10515600" cy="4863170"/>
          </a:xfrm>
        </p:spPr>
        <p:txBody>
          <a:bodyPr>
            <a:normAutofit/>
          </a:bodyPr>
          <a:lstStyle/>
          <a:p>
            <a:pPr marL="252255" indent="-252255" defTabSz="332619">
              <a:spcBef>
                <a:spcPts val="352"/>
              </a:spcBef>
            </a:pPr>
            <a:r>
              <a:rPr lang="en-US" altLang="en-US" sz="1758" dirty="0"/>
              <a:t>Alternatively, we can write each command within the subsequent command:</a:t>
            </a:r>
          </a:p>
          <a:p>
            <a:pPr marL="0" indent="0" defTabSz="332619">
              <a:spcBef>
                <a:spcPts val="352"/>
              </a:spcBef>
              <a:buNone/>
            </a:pPr>
            <a:endParaRPr lang="en-US" altLang="en-US" sz="1758" dirty="0"/>
          </a:p>
          <a:p>
            <a:pPr marL="0" indent="0" defTabSz="332619">
              <a:spcBef>
                <a:spcPts val="352"/>
              </a:spcBef>
              <a:buNone/>
            </a:pPr>
            <a:r>
              <a:rPr lang="en-US" altLang="en-US" sz="1758" dirty="0"/>
              <a:t># E.g., from the previous slide:</a:t>
            </a:r>
          </a:p>
          <a:p>
            <a:pPr marL="505626" lvl="1" indent="-253371" defTabSz="332619">
              <a:spcBef>
                <a:spcPts val="352"/>
              </a:spcBef>
              <a:buFontTx/>
              <a:buChar char="‣"/>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flights %&gt;%</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(year, month, day) %&gt;% </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select(</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%&gt;% </a:t>
            </a:r>
          </a:p>
          <a:p>
            <a:pPr marL="252255" lvl="1" indent="0" defTabSz="332619">
              <a:spcBef>
                <a:spcPts val="352"/>
              </a:spcBef>
              <a:buNone/>
            </a:pP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TRUE),</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TRUE),</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.groups = "drop") %&gt;% </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filter(</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a:p>
            <a:pPr marL="252255" lvl="1" indent="0" defTabSz="332619">
              <a:spcBef>
                <a:spcPts val="352"/>
              </a:spcBef>
              <a:buNone/>
            </a:pPr>
            <a:endParaRPr lang="en-US" altLang="en-US" sz="1758" dirty="0">
              <a:solidFill>
                <a:srgbClr val="0076BA"/>
              </a:solidFill>
              <a:latin typeface="Aptos" panose="020B0004020202020204" pitchFamily="34" charset="0"/>
              <a:ea typeface="Monaco" pitchFamily="2" charset="77"/>
              <a:cs typeface="Monaco" pitchFamily="2" charset="77"/>
              <a:sym typeface="Monaco" pitchFamily="2" charset="77"/>
            </a:endParaRPr>
          </a:p>
        </p:txBody>
      </p:sp>
      <p:pic>
        <p:nvPicPr>
          <p:cNvPr id="1026" name="Picture 2" descr="Data transformation with dplyr – Introduction to Open Data ...">
            <a:extLst>
              <a:ext uri="{FF2B5EF4-FFF2-40B4-BE49-F238E27FC236}">
                <a16:creationId xmlns:a16="http://schemas.microsoft.com/office/drawing/2014/main" id="{3D154E01-64D1-F412-247E-E05A14040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615B06-62C4-D2B8-80B4-2B0C58B1B407}"/>
              </a:ext>
            </a:extLst>
          </p:cNvPr>
          <p:cNvSpPr txBox="1"/>
          <p:nvPr/>
        </p:nvSpPr>
        <p:spPr>
          <a:xfrm>
            <a:off x="6422572" y="2332672"/>
            <a:ext cx="2067233" cy="1477328"/>
          </a:xfrm>
          <a:prstGeom prst="rect">
            <a:avLst/>
          </a:prstGeom>
          <a:noFill/>
        </p:spPr>
        <p:txBody>
          <a:bodyPr wrap="none" rtlCol="0">
            <a:spAutoFit/>
          </a:bodyPr>
          <a:lstStyle/>
          <a:p>
            <a:r>
              <a:rPr lang="en-AU" b="1" dirty="0">
                <a:solidFill>
                  <a:srgbClr val="0070C0"/>
                </a:solidFill>
              </a:rPr>
              <a:t>flights data frame </a:t>
            </a:r>
          </a:p>
          <a:p>
            <a:r>
              <a:rPr lang="en-AU" b="1" dirty="0">
                <a:solidFill>
                  <a:srgbClr val="0070C0"/>
                </a:solidFill>
              </a:rPr>
              <a:t> ↓ </a:t>
            </a:r>
            <a:r>
              <a:rPr lang="en-AU" b="1" dirty="0" err="1">
                <a:solidFill>
                  <a:srgbClr val="0070C0"/>
                </a:solidFill>
              </a:rPr>
              <a:t>group_by</a:t>
            </a:r>
            <a:r>
              <a:rPr lang="en-AU" b="1" dirty="0">
                <a:solidFill>
                  <a:srgbClr val="0070C0"/>
                </a:solidFill>
              </a:rPr>
              <a:t>()</a:t>
            </a:r>
          </a:p>
          <a:p>
            <a:r>
              <a:rPr lang="en-AU" b="1" dirty="0">
                <a:solidFill>
                  <a:srgbClr val="0070C0"/>
                </a:solidFill>
              </a:rPr>
              <a:t> ↓ select()</a:t>
            </a:r>
          </a:p>
          <a:p>
            <a:r>
              <a:rPr lang="en-AU" b="1" dirty="0">
                <a:solidFill>
                  <a:srgbClr val="0070C0"/>
                </a:solidFill>
              </a:rPr>
              <a:t> ↓ summarize()</a:t>
            </a:r>
          </a:p>
          <a:p>
            <a:r>
              <a:rPr lang="en-AU" b="1" dirty="0">
                <a:solidFill>
                  <a:srgbClr val="0070C0"/>
                </a:solidFill>
              </a:rPr>
              <a:t> ↓ filter()</a:t>
            </a:r>
          </a:p>
        </p:txBody>
      </p:sp>
    </p:spTree>
    <p:extLst>
      <p:ext uri="{BB962C8B-B14F-4D97-AF65-F5344CB8AC3E}">
        <p14:creationId xmlns:p14="http://schemas.microsoft.com/office/powerpoint/2010/main" val="195481952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ACF8-9143-25FC-C671-3D2DB879821C}"/>
              </a:ext>
            </a:extLst>
          </p:cNvPr>
          <p:cNvSpPr>
            <a:spLocks noGrp="1"/>
          </p:cNvSpPr>
          <p:nvPr>
            <p:ph type="title"/>
          </p:nvPr>
        </p:nvSpPr>
        <p:spPr/>
        <p:txBody>
          <a:bodyPr/>
          <a:lstStyle/>
          <a:p>
            <a:r>
              <a:rPr lang="en-AU" dirty="0"/>
              <a:t>Using AI </a:t>
            </a:r>
          </a:p>
        </p:txBody>
      </p:sp>
      <p:sp>
        <p:nvSpPr>
          <p:cNvPr id="3" name="Content Placeholder 2">
            <a:extLst>
              <a:ext uri="{FF2B5EF4-FFF2-40B4-BE49-F238E27FC236}">
                <a16:creationId xmlns:a16="http://schemas.microsoft.com/office/drawing/2014/main" id="{1C0744DA-F60F-17CF-591E-BA3A18F788FF}"/>
              </a:ext>
            </a:extLst>
          </p:cNvPr>
          <p:cNvSpPr>
            <a:spLocks noGrp="1"/>
          </p:cNvSpPr>
          <p:nvPr>
            <p:ph idx="1"/>
          </p:nvPr>
        </p:nvSpPr>
        <p:spPr>
          <a:xfrm>
            <a:off x="115613" y="1657459"/>
            <a:ext cx="11227676" cy="4351338"/>
          </a:xfrm>
        </p:spPr>
        <p:txBody>
          <a:bodyPr>
            <a:normAutofit fontScale="92500" lnSpcReduction="20000"/>
          </a:bodyPr>
          <a:lstStyle/>
          <a:p>
            <a:pPr marL="0" indent="0">
              <a:buNone/>
            </a:pPr>
            <a:r>
              <a:rPr lang="en-AU" b="1" dirty="0"/>
              <a:t>Think of AI as…</a:t>
            </a:r>
            <a:endParaRPr lang="en-AU" dirty="0"/>
          </a:p>
          <a:p>
            <a:pPr lvl="1"/>
            <a:r>
              <a:rPr lang="en-AU" dirty="0"/>
              <a:t>A “</a:t>
            </a:r>
            <a:r>
              <a:rPr lang="en-AU" b="1" dirty="0"/>
              <a:t>calculator for words</a:t>
            </a:r>
            <a:r>
              <a:rPr lang="en-AU" dirty="0"/>
              <a:t>” – it predicts the next token based on context, so more detail = better result.</a:t>
            </a:r>
          </a:p>
          <a:p>
            <a:pPr lvl="1"/>
            <a:r>
              <a:rPr lang="en-AU" dirty="0"/>
              <a:t>A paired programmer – don’t expect perfection up front; break problems into steps, discuss your approach, then iterate.</a:t>
            </a:r>
          </a:p>
          <a:p>
            <a:pPr marL="0" indent="0">
              <a:buNone/>
            </a:pPr>
            <a:endParaRPr lang="en-AU" b="1" dirty="0"/>
          </a:p>
          <a:p>
            <a:pPr marL="0" indent="0">
              <a:buNone/>
            </a:pPr>
            <a:r>
              <a:rPr lang="en-AU" b="1" dirty="0"/>
              <a:t>Iterate &amp; Refine</a:t>
            </a:r>
            <a:endParaRPr lang="en-AU" dirty="0"/>
          </a:p>
          <a:p>
            <a:pPr lvl="1"/>
            <a:r>
              <a:rPr lang="en-AU" dirty="0"/>
              <a:t>Share your errors or unexpected outputs</a:t>
            </a:r>
          </a:p>
          <a:p>
            <a:pPr lvl="1"/>
            <a:r>
              <a:rPr lang="en-AU" dirty="0"/>
              <a:t>Explain “this is what I got vs. what I expected” to help the AI self-correct</a:t>
            </a:r>
          </a:p>
          <a:p>
            <a:pPr marL="0" indent="0">
              <a:buNone/>
            </a:pPr>
            <a:endParaRPr lang="en-AU" dirty="0"/>
          </a:p>
          <a:p>
            <a:pPr marL="0" indent="0">
              <a:buNone/>
            </a:pPr>
            <a:r>
              <a:rPr lang="en-AU" dirty="0"/>
              <a:t>At the end of the day if you don’t know the ‘R language’… Don’t expect AI to solve your problems</a:t>
            </a:r>
          </a:p>
          <a:p>
            <a:endParaRPr lang="en-AU" dirty="0"/>
          </a:p>
        </p:txBody>
      </p:sp>
      <p:pic>
        <p:nvPicPr>
          <p:cNvPr id="19458" name="Picture 2" descr="AI Coding Assistants: 17 Risks (And How To Mitigate Them)">
            <a:extLst>
              <a:ext uri="{FF2B5EF4-FFF2-40B4-BE49-F238E27FC236}">
                <a16:creationId xmlns:a16="http://schemas.microsoft.com/office/drawing/2014/main" id="{2ACCA909-AFAB-2535-4019-6335AA6FB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2725" y="0"/>
            <a:ext cx="2779275" cy="1848856"/>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2B6B9F76-A0B0-9B16-9CDF-996E16CC6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592817"/>
            <a:ext cx="2249214" cy="1265183"/>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Overflowing Garbage Bin With Colorful Plastic Waste And Environmental  Pollution, Overflowing, Garbage, Bin PNG Transparent Image and Clipart for  Free Download">
            <a:extLst>
              <a:ext uri="{FF2B5EF4-FFF2-40B4-BE49-F238E27FC236}">
                <a16:creationId xmlns:a16="http://schemas.microsoft.com/office/drawing/2014/main" id="{FD3A0A08-2CD9-1634-7DA2-9B93797C0A13}"/>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737255" y="5517646"/>
            <a:ext cx="1298593" cy="12985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Overflowing Garbage Bin With Colorful Plastic Waste And Environmental  Pollution, Overflowing, Garbage, Bin PNG Transparent Image and Clipart for  Free Download">
            <a:extLst>
              <a:ext uri="{FF2B5EF4-FFF2-40B4-BE49-F238E27FC236}">
                <a16:creationId xmlns:a16="http://schemas.microsoft.com/office/drawing/2014/main" id="{5DC9FB56-F284-E595-BD54-EBAC28A506B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620827" y="5559407"/>
            <a:ext cx="1298593" cy="129859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6EADEA1-EE10-0229-C0C1-F01E99D6E7D4}"/>
              </a:ext>
            </a:extLst>
          </p:cNvPr>
          <p:cNvCxnSpPr/>
          <p:nvPr/>
        </p:nvCxnSpPr>
        <p:spPr>
          <a:xfrm>
            <a:off x="5812220" y="6222124"/>
            <a:ext cx="75674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DBB0D4D2-D5F5-D368-375B-0D176A0666C7}"/>
              </a:ext>
            </a:extLst>
          </p:cNvPr>
          <p:cNvCxnSpPr/>
          <p:nvPr/>
        </p:nvCxnSpPr>
        <p:spPr>
          <a:xfrm>
            <a:off x="7993116" y="6227379"/>
            <a:ext cx="75674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0840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C6EA2D5-DC7C-C4E3-4A2F-A3F3D2B8D20E}"/>
              </a:ext>
            </a:extLst>
          </p:cNvPr>
          <p:cNvSpPr txBox="1">
            <a:spLocks noChangeArrowheads="1"/>
          </p:cNvSpPr>
          <p:nvPr/>
        </p:nvSpPr>
        <p:spPr bwMode="auto">
          <a:xfrm>
            <a:off x="517252" y="1568341"/>
            <a:ext cx="9120734"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charset="0"/>
              </a:defRPr>
            </a:lvl1pPr>
            <a:lvl2pPr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9pPr>
          </a:lstStyle>
          <a:p>
            <a:pPr eaLnBrk="1" hangingPunct="1">
              <a:spcBef>
                <a:spcPct val="0"/>
              </a:spcBef>
              <a:buClr>
                <a:schemeClr val="accent2"/>
              </a:buClr>
              <a:buFont typeface="Wingdings" pitchFamily="2" charset="2"/>
              <a:buChar char="§"/>
              <a:defRPr/>
            </a:pPr>
            <a:r>
              <a:rPr lang="en-US" altLang="en-US" sz="1800" dirty="0">
                <a:solidFill>
                  <a:schemeClr val="tx1"/>
                </a:solidFill>
                <a:latin typeface="Aptos" panose="020B0004020202020204" pitchFamily="34" charset="0"/>
              </a:rPr>
              <a:t>R is fundamentally a 'scripting' language, not a high-end programming language</a:t>
            </a:r>
          </a:p>
          <a:p>
            <a:pPr eaLnBrk="1" hangingPunct="1">
              <a:spcBef>
                <a:spcPct val="0"/>
              </a:spcBef>
              <a:buClr>
                <a:schemeClr val="accent2"/>
              </a:buClr>
              <a:buFont typeface="Wingdings" pitchFamily="2" charset="2"/>
              <a:buChar char="§"/>
              <a:defRP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1800" dirty="0">
                <a:solidFill>
                  <a:schemeClr val="tx1"/>
                </a:solidFill>
                <a:latin typeface="Aptos" panose="020B0004020202020204" pitchFamily="34" charset="0"/>
              </a:rPr>
              <a:t>Therefore it is limited in what it can do</a:t>
            </a:r>
          </a:p>
          <a:p>
            <a:pPr eaLnBrk="1" hangingPunct="1">
              <a:spcBef>
                <a:spcPct val="0"/>
              </a:spcBef>
              <a:buClr>
                <a:schemeClr val="accent2"/>
              </a:buClr>
              <a:buFont typeface="Wingdings" pitchFamily="2" charset="2"/>
              <a:buChar char="§"/>
              <a:defRP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1800" dirty="0">
                <a:solidFill>
                  <a:schemeClr val="tx1"/>
                </a:solidFill>
                <a:latin typeface="Aptos" panose="020B0004020202020204" pitchFamily="34" charset="0"/>
              </a:rPr>
              <a:t>High-end programming languages include C, C++, JAVA, Fortran</a:t>
            </a:r>
          </a:p>
          <a:p>
            <a:pPr marL="0" indent="0" eaLnBrk="1" hangingPunct="1">
              <a:spcBef>
                <a:spcPct val="0"/>
              </a:spcBef>
              <a:buClr>
                <a:schemeClr val="accent2"/>
              </a:buClr>
              <a:defRPr/>
            </a:pPr>
            <a:r>
              <a:rPr lang="en-US" altLang="en-US" sz="1800" dirty="0">
                <a:solidFill>
                  <a:schemeClr val="tx1"/>
                </a:solidFill>
                <a:latin typeface="Aptos" panose="020B0004020202020204" pitchFamily="34" charset="0"/>
              </a:rPr>
              <a:t>      - these can be used to build complex, mainstream computer applications</a:t>
            </a:r>
          </a:p>
          <a:p>
            <a:pPr eaLnBrk="1" hangingPunct="1">
              <a:spcBef>
                <a:spcPct val="0"/>
              </a:spcBef>
              <a:buClr>
                <a:schemeClr val="accent2"/>
              </a:buClr>
              <a:buFont typeface="Wingdings" pitchFamily="2" charset="2"/>
              <a:buChar char="§"/>
              <a:defRP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1800" dirty="0">
                <a:solidFill>
                  <a:schemeClr val="tx1"/>
                </a:solidFill>
                <a:latin typeface="Aptos" panose="020B0004020202020204" pitchFamily="34" charset="0"/>
              </a:rPr>
              <a:t>R is mainly for short programs that are interpreted in a batch-like (sequential) manner</a:t>
            </a:r>
          </a:p>
          <a:p>
            <a:pPr eaLnBrk="1" hangingPunct="1">
              <a:spcBef>
                <a:spcPct val="0"/>
              </a:spcBef>
              <a:buClr>
                <a:schemeClr val="accent2"/>
              </a:buClr>
              <a:buFont typeface="Wingdings" pitchFamily="2" charset="2"/>
              <a:buChar char="§"/>
              <a:defRP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1800" dirty="0">
                <a:solidFill>
                  <a:schemeClr val="tx1"/>
                </a:solidFill>
                <a:latin typeface="Aptos" panose="020B0004020202020204" pitchFamily="34" charset="0"/>
              </a:rPr>
              <a:t>R was created using C and Fortran code</a:t>
            </a:r>
          </a:p>
          <a:p>
            <a:pPr eaLnBrk="1" hangingPunct="1">
              <a:spcBef>
                <a:spcPct val="0"/>
              </a:spcBef>
              <a:buClr>
                <a:schemeClr val="accent2"/>
              </a:buClr>
              <a:buFont typeface="Wingdings" pitchFamily="2" charset="2"/>
              <a:buChar char="§"/>
              <a:defRPr/>
            </a:pPr>
            <a:endParaRPr lang="en-US" altLang="en-US" sz="1800" dirty="0">
              <a:solidFill>
                <a:schemeClr val="tx1"/>
              </a:solidFill>
              <a:latin typeface="Aptos" panose="020B0004020202020204" pitchFamily="34" charset="0"/>
            </a:endParaRPr>
          </a:p>
          <a:p>
            <a:pPr marL="0" indent="0" eaLnBrk="1" hangingPunct="1">
              <a:spcBef>
                <a:spcPct val="0"/>
              </a:spcBef>
              <a:buClr>
                <a:schemeClr val="accent2"/>
              </a:buClr>
              <a:defRPr/>
            </a:pPr>
            <a:r>
              <a:rPr lang="en-US" altLang="en-US" sz="1800" u="sng" dirty="0">
                <a:solidFill>
                  <a:schemeClr val="tx1"/>
                </a:solidFill>
                <a:latin typeface="Aptos" panose="020B0004020202020204" pitchFamily="34" charset="0"/>
              </a:rPr>
              <a:t>In this lecture, code that you are expected to type is </a:t>
            </a:r>
            <a:r>
              <a:rPr lang="en-US" altLang="en-US" sz="1800" u="sng" dirty="0" err="1">
                <a:solidFill>
                  <a:schemeClr val="tx1"/>
                </a:solidFill>
                <a:latin typeface="Aptos" panose="020B0004020202020204" pitchFamily="34" charset="0"/>
              </a:rPr>
              <a:t>coloured</a:t>
            </a:r>
            <a:r>
              <a:rPr lang="en-US" altLang="en-US" sz="1800" u="sng" dirty="0">
                <a:solidFill>
                  <a:schemeClr val="tx1"/>
                </a:solidFill>
                <a:latin typeface="Aptos" panose="020B0004020202020204" pitchFamily="34" charset="0"/>
              </a:rPr>
              <a:t> </a:t>
            </a:r>
            <a:r>
              <a:rPr lang="en-US" altLang="en-US" sz="1800" u="sng" dirty="0">
                <a:solidFill>
                  <a:srgbClr val="FF0000"/>
                </a:solidFill>
                <a:latin typeface="Aptos" panose="020B0004020202020204" pitchFamily="34" charset="0"/>
              </a:rPr>
              <a:t>red and ‘have #s above it!’</a:t>
            </a:r>
          </a:p>
        </p:txBody>
      </p:sp>
      <p:pic>
        <p:nvPicPr>
          <p:cNvPr id="24580" name="Picture 4" descr="Fortran - Wikipedia">
            <a:extLst>
              <a:ext uri="{FF2B5EF4-FFF2-40B4-BE49-F238E27FC236}">
                <a16:creationId xmlns:a16="http://schemas.microsoft.com/office/drawing/2014/main" id="{28E749E4-162B-C0E1-6D52-956599DAC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6696" y="4351651"/>
            <a:ext cx="1792205" cy="2294022"/>
          </a:xfrm>
          <a:prstGeom prst="rect">
            <a:avLst/>
          </a:prstGeom>
          <a:noFill/>
          <a:extLst>
            <a:ext uri="{909E8E84-426E-40DD-AFC4-6F175D3DCCD1}">
              <a14:hiddenFill xmlns:a14="http://schemas.microsoft.com/office/drawing/2010/main">
                <a:solidFill>
                  <a:srgbClr val="FFFFFF"/>
                </a:solidFill>
              </a14:hiddenFill>
            </a:ext>
          </a:extLst>
        </p:spPr>
      </p:pic>
      <p:pic>
        <p:nvPicPr>
          <p:cNvPr id="24598" name="Picture 22" descr="Free Java Icon | Perfect for Software &amp; Development Projects">
            <a:extLst>
              <a:ext uri="{FF2B5EF4-FFF2-40B4-BE49-F238E27FC236}">
                <a16:creationId xmlns:a16="http://schemas.microsoft.com/office/drawing/2014/main" id="{DEB05939-7E1A-78A1-F8F6-B5ACBDB9A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5547" y="681927"/>
            <a:ext cx="1668380" cy="16683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FCD2801-7A70-C3E1-8E1A-48AE41BDB752}"/>
              </a:ext>
            </a:extLst>
          </p:cNvPr>
          <p:cNvPicPr>
            <a:picLocks noChangeAspect="1"/>
          </p:cNvPicPr>
          <p:nvPr/>
        </p:nvPicPr>
        <p:blipFill>
          <a:blip r:embed="rId5"/>
          <a:stretch>
            <a:fillRect/>
          </a:stretch>
        </p:blipFill>
        <p:spPr>
          <a:xfrm>
            <a:off x="9885638" y="2152650"/>
            <a:ext cx="2024994" cy="2024994"/>
          </a:xfrm>
          <a:prstGeom prst="rect">
            <a:avLst/>
          </a:prstGeom>
        </p:spPr>
      </p:pic>
      <p:sp>
        <p:nvSpPr>
          <p:cNvPr id="7" name="Text Box 1">
            <a:extLst>
              <a:ext uri="{FF2B5EF4-FFF2-40B4-BE49-F238E27FC236}">
                <a16:creationId xmlns:a16="http://schemas.microsoft.com/office/drawing/2014/main" id="{D00B1BAA-0910-0C34-3237-84A6F9B2CA8F}"/>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51C3A-ABC4-1CE9-0259-DFA5F3087570}"/>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69091C26-2E57-1DC5-43A4-64BE8E8A9425}"/>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B7FACD24-6CAA-1541-B3D0-4493E6A906AA}"/>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2534" name="Picture 6">
            <a:extLst>
              <a:ext uri="{FF2B5EF4-FFF2-40B4-BE49-F238E27FC236}">
                <a16:creationId xmlns:a16="http://schemas.microsoft.com/office/drawing/2014/main" id="{ED0E3371-0957-885F-7471-601258A02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720" y="2884652"/>
            <a:ext cx="31750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793728"/>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B64CD80B73D640BE3010113FDBE41D" ma:contentTypeVersion="6" ma:contentTypeDescription="Create a new document." ma:contentTypeScope="" ma:versionID="558962a6317536e200d31ae531d65fdf">
  <xsd:schema xmlns:xsd="http://www.w3.org/2001/XMLSchema" xmlns:xs="http://www.w3.org/2001/XMLSchema" xmlns:p="http://schemas.microsoft.com/office/2006/metadata/properties" xmlns:ns3="257ccd35-2dd5-4422-b858-a37e83b75117" targetNamespace="http://schemas.microsoft.com/office/2006/metadata/properties" ma:root="true" ma:fieldsID="28271b1e5877e1532ef4ff0b837c594d" ns3:_="">
    <xsd:import namespace="257ccd35-2dd5-4422-b858-a37e83b7511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7ccd35-2dd5-4422-b858-a37e83b751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57ccd35-2dd5-4422-b858-a37e83b75117" xsi:nil="true"/>
  </documentManagement>
</p:properties>
</file>

<file path=customXml/itemProps1.xml><?xml version="1.0" encoding="utf-8"?>
<ds:datastoreItem xmlns:ds="http://schemas.openxmlformats.org/officeDocument/2006/customXml" ds:itemID="{EF1442AC-F53B-4BA5-97D6-B606F7E04B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7ccd35-2dd5-4422-b858-a37e83b751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8AC8F3-20D3-4B84-9F7B-582777D4F816}">
  <ds:schemaRefs>
    <ds:schemaRef ds:uri="http://schemas.microsoft.com/sharepoint/v3/contenttype/forms"/>
  </ds:schemaRefs>
</ds:datastoreItem>
</file>

<file path=customXml/itemProps3.xml><?xml version="1.0" encoding="utf-8"?>
<ds:datastoreItem xmlns:ds="http://schemas.openxmlformats.org/officeDocument/2006/customXml" ds:itemID="{789185DD-0E76-44EA-816A-33F05779ED88}">
  <ds:schemaRefs>
    <ds:schemaRef ds:uri="http://purl.org/dc/terms/"/>
    <ds:schemaRef ds:uri="http://schemas.microsoft.com/office/2006/metadata/properties"/>
    <ds:schemaRef ds:uri="http://www.w3.org/XML/1998/namespace"/>
    <ds:schemaRef ds:uri="http://purl.org/dc/elements/1.1/"/>
    <ds:schemaRef ds:uri="257ccd35-2dd5-4422-b858-a37e83b75117"/>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17857</TotalTime>
  <Words>5135</Words>
  <Application>Microsoft Macintosh PowerPoint</Application>
  <PresentationFormat>Widescreen</PresentationFormat>
  <Paragraphs>723</Paragraphs>
  <Slides>72</Slides>
  <Notes>26</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3" baseType="lpstr">
      <vt:lpstr>Aptos</vt:lpstr>
      <vt:lpstr>Aptos Display</vt:lpstr>
      <vt:lpstr>Arial</vt:lpstr>
      <vt:lpstr>Consolas</vt:lpstr>
      <vt:lpstr>Google Sans</vt:lpstr>
      <vt:lpstr>Helvetica Neue</vt:lpstr>
      <vt:lpstr>Helvetica World</vt:lpstr>
      <vt:lpstr>Helvetica World Bold</vt:lpstr>
      <vt:lpstr>Wingdings</vt:lpstr>
      <vt:lpstr>Office Theme</vt:lpstr>
      <vt:lpstr>Equation</vt:lpstr>
      <vt:lpstr>Introduction to Data Analysis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Installation and set-up</vt:lpstr>
      <vt:lpstr>Load up R</vt:lpstr>
      <vt:lpstr>What is R doing?</vt:lpstr>
      <vt:lpstr>Rstudio: An Integrated Development Environment</vt:lpstr>
      <vt:lpstr>Rstudio: An example</vt:lpstr>
      <vt:lpstr>Rstudio: customise</vt:lpstr>
      <vt:lpstr>Rstudio: customise</vt:lpstr>
      <vt:lpstr>Rstudio: customise</vt:lpstr>
      <vt:lpstr>PowerPoint Presentation</vt:lpstr>
      <vt:lpstr>R scripts</vt:lpstr>
      <vt:lpstr>Running a simple function</vt:lpstr>
      <vt:lpstr>Running a simple function</vt:lpstr>
      <vt:lpstr>Help from within R</vt:lpstr>
      <vt:lpstr>?log</vt:lpstr>
      <vt:lpstr>RStudio quick help</vt:lpstr>
      <vt:lpstr>STOP AND CODE </vt:lpstr>
      <vt:lpstr>Searching Help</vt:lpstr>
      <vt:lpstr>RStudio tips</vt:lpstr>
      <vt:lpstr>Commenting your code (do it)</vt:lpstr>
      <vt:lpstr>Some simple R commands</vt:lpstr>
      <vt:lpstr>PowerPoint Presentation</vt:lpstr>
      <vt:lpstr>R workspaces</vt:lpstr>
      <vt:lpstr>R workspaces</vt:lpstr>
      <vt:lpstr>STOP AND CODE</vt:lpstr>
      <vt:lpstr>Objects</vt:lpstr>
      <vt:lpstr>Assigning values</vt:lpstr>
      <vt:lpstr>Assigning values</vt:lpstr>
      <vt:lpstr>Viewing objects</vt:lpstr>
      <vt:lpstr>Removing objects</vt:lpstr>
      <vt:lpstr>PowerPoint Presentation</vt:lpstr>
      <vt:lpstr>Data types</vt:lpstr>
      <vt:lpstr>Finding data types??</vt:lpstr>
      <vt:lpstr>Everything is a vector</vt:lpstr>
      <vt:lpstr>Creating vectors manually</vt:lpstr>
      <vt:lpstr>Catching up on the basics</vt:lpstr>
      <vt:lpstr>Data Frames and Lists</vt:lpstr>
      <vt:lpstr>Examples of Both</vt:lpstr>
      <vt:lpstr>Creating a Data Frame or List</vt:lpstr>
      <vt:lpstr>Accessing Values in a Data Frame</vt:lpstr>
      <vt:lpstr>Accessing values in a list</vt:lpstr>
      <vt:lpstr>PowerPoint Presentation</vt:lpstr>
      <vt:lpstr>PowerPoint Presentation</vt:lpstr>
      <vt:lpstr>PowerPoint Presentation</vt:lpstr>
      <vt:lpstr>Install pacman</vt:lpstr>
      <vt:lpstr>dplyr and Tibbles</vt:lpstr>
      <vt:lpstr>Single Table Verbs</vt:lpstr>
      <vt:lpstr>Data: nycflights13</vt:lpstr>
      <vt:lpstr>filter()</vt:lpstr>
      <vt:lpstr>arrange()</vt:lpstr>
      <vt:lpstr>select() and rename()</vt:lpstr>
      <vt:lpstr>PowerPoint Presentation</vt:lpstr>
      <vt:lpstr>PowerPoint Presentation</vt:lpstr>
      <vt:lpstr>PowerPoint Presentation</vt:lpstr>
      <vt:lpstr>summarise()</vt:lpstr>
      <vt:lpstr>group_by()</vt:lpstr>
      <vt:lpstr>PowerPoint Presentation</vt:lpstr>
      <vt:lpstr>PowerPoint Presentation</vt:lpstr>
      <vt:lpstr>PowerPoint Presentation</vt:lpstr>
      <vt:lpstr>Stringing together multiple dplyr commands</vt:lpstr>
      <vt:lpstr>Using AI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Analysis Using R</dc:title>
  <dc:creator>Derek J. Wakefield</dc:creator>
  <cp:lastModifiedBy>Kristoffer Wild</cp:lastModifiedBy>
  <cp:revision>121</cp:revision>
  <dcterms:created xsi:type="dcterms:W3CDTF">2024-01-18T16:13:15Z</dcterms:created>
  <dcterms:modified xsi:type="dcterms:W3CDTF">2025-08-01T02:21:40Z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0x0101005AB64CD80B73D640BE3010113FDBE41D</vt:lpwstr>
  </property>
</Properties>
</file>